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33"/>
    <a:srgbClr val="990000"/>
    <a:srgbClr val="0000FF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54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F1234-56D0-41D5-A29C-2F488A200F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7" charset="0"/>
        <a:ea typeface="ＭＳ Ｐゴシック" pitchFamily="97" charset="-128"/>
        <a:cs typeface="ＭＳ Ｐゴシック" pitchFamily="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7" charset="0"/>
        <a:ea typeface="ＭＳ Ｐゴシック" pitchFamily="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7" charset="0"/>
        <a:ea typeface="ＭＳ Ｐゴシック" pitchFamily="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7" charset="0"/>
        <a:ea typeface="ＭＳ Ｐゴシック" pitchFamily="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7" charset="0"/>
        <a:ea typeface="ＭＳ Ｐゴシック" pitchFamily="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99430-BC31-47A9-9B82-B2032D5E85B2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DC209-DC16-4528-B1E0-5A48B216B43C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41E9C-BEFF-4BC6-B2AA-CE74AFF9D030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AFF88-39A4-46BB-A898-7CD89BFC17C0}" type="slidenum">
              <a:rPr lang="en-US"/>
              <a:pPr/>
              <a:t>12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42467-4C93-44BF-8721-9ED42AFA32E2}" type="slidenum">
              <a:rPr lang="en-US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9770E-87FF-485E-B95E-7884EF894E13}" type="slidenum">
              <a:rPr lang="en-US"/>
              <a:pPr/>
              <a:t>14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EB82D-B743-44E6-B582-BE0C46CD1FCB}" type="slidenum">
              <a:rPr lang="en-US"/>
              <a:pPr/>
              <a:t>15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FA8FF-E0C2-4C67-BD95-E3D335067646}" type="slidenum">
              <a:rPr lang="en-US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22141-F568-4296-84C6-69B4C534702F}" type="slidenum">
              <a:rPr lang="en-US"/>
              <a:pPr/>
              <a:t>17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FED2C-A1F4-4B8C-984F-E79FD41DCAB0}" type="slidenum">
              <a:rPr lang="en-US"/>
              <a:pPr/>
              <a:t>18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010EB-B229-4699-AA45-4514BE9128F5}" type="slidenum">
              <a:rPr lang="en-US"/>
              <a:pPr/>
              <a:t>19</a:t>
            </a:fld>
            <a:endParaRPr 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10222-34A9-4FF5-A59A-2D0CBF001DD9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8D07D-8C6C-41CA-B0BE-FFB6613BAB50}" type="slidenum">
              <a:rPr lang="en-US"/>
              <a:pPr/>
              <a:t>20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FCB7F-8330-4664-B0D2-B70FC62B5FE7}" type="slidenum">
              <a:rPr lang="en-US"/>
              <a:pPr/>
              <a:t>21</a:t>
            </a:fld>
            <a:endParaRPr 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56AE9-1503-47E2-BDAB-69105A7788EF}" type="slidenum">
              <a:rPr lang="en-US"/>
              <a:pPr/>
              <a:t>22</a:t>
            </a:fld>
            <a:endParaRPr 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37DD8-E315-4DBD-91DF-02C82A4D7DFB}" type="slidenum">
              <a:rPr lang="en-US"/>
              <a:pPr/>
              <a:t>23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8B98D-00E8-4A86-864A-8D0E3743089C}" type="slidenum">
              <a:rPr lang="en-US"/>
              <a:pPr/>
              <a:t>24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DC2AC-1AEE-40E3-A591-FE8B1E8A2BF0}" type="slidenum">
              <a:rPr lang="en-US"/>
              <a:pPr/>
              <a:t>25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F8BEE-EE16-4E0B-9753-D3EF8190D9A1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5A6D9-FEA1-4811-9FCE-5EDE9E1F6001}" type="slidenum">
              <a:rPr lang="en-US"/>
              <a:pPr/>
              <a:t>27</a:t>
            </a:fld>
            <a:endParaRPr 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B7E2C-3359-45CE-B6C2-604BC552976F}" type="slidenum">
              <a:rPr lang="en-US"/>
              <a:pPr/>
              <a:t>28</a:t>
            </a:fld>
            <a:endParaRPr 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DE00-5096-4FA9-A4A7-869FEAA4FBCA}" type="slidenum">
              <a:rPr lang="en-US"/>
              <a:pPr/>
              <a:t>29</a:t>
            </a:fld>
            <a:endParaRPr lang="en-US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AD6AE-9B70-4FE0-A17D-75E43F6D1C17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6DA4C-4417-41B0-8485-904F0643B2B0}" type="slidenum">
              <a:rPr lang="en-US"/>
              <a:pPr/>
              <a:t>30</a:t>
            </a:fld>
            <a:endParaRPr lang="en-US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E5237-A65B-47AD-8CD4-AB274FD9CE65}" type="slidenum">
              <a:rPr lang="en-US"/>
              <a:pPr/>
              <a:t>31</a:t>
            </a:fld>
            <a:endParaRPr 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9443D-640F-43E0-8D7B-1EC0EB7E1D79}" type="slidenum">
              <a:rPr lang="en-US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FBE47-57BB-4962-ABB2-5D0CE8221033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D30A5-A708-4FAE-BD4B-F117119CCEB1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46DB6-95BD-45E1-A4C5-4E5150C4F4AA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CBD5C-2C33-43C3-A98C-3F90E0F86969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AA7A9-D841-402A-8416-1FAD0D3C0644}" type="slidenum">
              <a:rPr lang="en-US"/>
              <a:pPr/>
              <a:t>9</a:t>
            </a:fld>
            <a:endParaRPr 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5FCC-0CEE-47E7-93D2-968319A2C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39C22-895F-4946-8E83-702A74FEC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26C3A-CA36-44FB-9310-4D00F818A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AAA63-B0B1-4D91-B2EA-98BFE9BF9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10766-6842-4F62-A283-0ECF5D509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9A602-9F63-42FD-BEF3-000B20F77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FFAC2-8604-466F-964B-479BED128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DB8A2-907A-46DD-9945-62944B03A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40A70-4C3A-4BF5-96A1-F2C2EED4D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601DA-B761-461F-A647-B4B3A1A5F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A7F9E-0CE3-404F-A9D1-3415DA135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C60BA-1DAE-43D9-975F-07C868328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0F5A6-7CBF-48CA-A543-5D7B207E66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FC61E-84A1-4D4D-B619-DF8592FC8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3EC78-5F93-4D76-9E66-B27AAA746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CA1ED-A98F-46E2-8DEC-EED49441C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02B8D-F85C-4F7D-BE2B-FC3B6D56B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D32B2-BF00-4E8B-8723-02E22B0A7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0E224-3B8B-4076-A7FB-BBCD11C5A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DE365-69D6-4807-92FC-FB50F1DDC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F25CF-B1B5-4600-A6A8-649537E69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4E29-757F-49E9-A27B-4634A8084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pitchFamily="-111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pitchFamily="-111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pitchFamily="-111" charset="0"/>
              </a:defRPr>
            </a:lvl1pPr>
          </a:lstStyle>
          <a:p>
            <a:fld id="{BA43DCA9-CD50-411C-997E-84BD9209D23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97" charset="0"/>
          <a:ea typeface="ＭＳ Ｐゴシック" pitchFamily="97" charset="-128"/>
          <a:cs typeface="ＭＳ Ｐゴシック" pitchFamily="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97" charset="0"/>
          <a:ea typeface="ＭＳ Ｐゴシック" pitchFamily="97" charset="-128"/>
          <a:cs typeface="ＭＳ Ｐゴシック" pitchFamily="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97" charset="0"/>
          <a:ea typeface="ＭＳ Ｐゴシック" pitchFamily="97" charset="-128"/>
          <a:cs typeface="ＭＳ Ｐゴシック" pitchFamily="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97" charset="0"/>
          <a:ea typeface="ＭＳ Ｐゴシック" pitchFamily="97" charset="-128"/>
          <a:cs typeface="ＭＳ Ｐゴシック" pitchFamily="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97" charset="0"/>
          <a:ea typeface="ＭＳ Ｐゴシック" pitchFamily="97" charset="-128"/>
          <a:cs typeface="ＭＳ Ｐゴシック" pitchFamily="9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97" charset="0"/>
          <a:ea typeface="ＭＳ Ｐゴシック" pitchFamily="97" charset="-128"/>
          <a:cs typeface="ＭＳ Ｐゴシック" pitchFamily="9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97" charset="0"/>
          <a:ea typeface="ＭＳ Ｐゴシック" pitchFamily="97" charset="-128"/>
          <a:cs typeface="ＭＳ Ｐゴシック" pitchFamily="9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97" charset="0"/>
          <a:ea typeface="ＭＳ Ｐゴシック" pitchFamily="97" charset="-128"/>
          <a:cs typeface="ＭＳ Ｐゴシック" pitchFamily="9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E456-4628-417F-B050-F93A75B15B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7" charset="0"/>
          <a:ea typeface="ＭＳ Ｐゴシック" pitchFamily="97" charset="-128"/>
          <a:cs typeface="ＭＳ Ｐゴシック" pitchFamily="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7" charset="0"/>
          <a:ea typeface="ＭＳ Ｐゴシック" pitchFamily="97" charset="-128"/>
          <a:cs typeface="ＭＳ Ｐゴシック" pitchFamily="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7" charset="0"/>
          <a:ea typeface="ＭＳ Ｐゴシック" pitchFamily="97" charset="-128"/>
          <a:cs typeface="ＭＳ Ｐゴシック" pitchFamily="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7" charset="0"/>
          <a:ea typeface="ＭＳ Ｐゴシック" pitchFamily="97" charset="-128"/>
          <a:cs typeface="ＭＳ Ｐゴシック" pitchFamily="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7" charset="0"/>
          <a:ea typeface="ＭＳ Ｐゴシック" pitchFamily="97" charset="-128"/>
          <a:cs typeface="ＭＳ Ｐゴシック" pitchFamily="9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7" charset="0"/>
          <a:ea typeface="ＭＳ Ｐゴシック" pitchFamily="97" charset="-128"/>
          <a:cs typeface="ＭＳ Ｐゴシック" pitchFamily="9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7" charset="0"/>
          <a:ea typeface="ＭＳ Ｐゴシック" pitchFamily="97" charset="-128"/>
          <a:cs typeface="ＭＳ Ｐゴシック" pitchFamily="9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97" charset="0"/>
          <a:ea typeface="ＭＳ Ｐゴシック" pitchFamily="97" charset="-128"/>
          <a:cs typeface="ＭＳ Ｐゴシック" pitchFamily="9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66863" y="1550988"/>
            <a:ext cx="63722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rgbClr val="FF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9600" b="1">
                <a:solidFill>
                  <a:schemeClr val="tx2"/>
                </a:solidFill>
                <a:latin typeface="Adobe Caslon Pro Bold Italic" pitchFamily="-111" charset="0"/>
              </a:rPr>
              <a:t>TEAM</a:t>
            </a:r>
          </a:p>
          <a:p>
            <a:pPr algn="ctr"/>
            <a:r>
              <a:rPr lang="en-US" sz="9600" b="1">
                <a:solidFill>
                  <a:schemeClr val="tx2"/>
                </a:solidFill>
                <a:latin typeface="Adobe Caslon Pro Bold Italic" pitchFamily="-111" charset="0"/>
              </a:rPr>
              <a:t>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38250" y="1308100"/>
            <a:ext cx="392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9.    Keys to Effective Listening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27050" y="1927225"/>
            <a:ext cx="1831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u="sng"/>
              <a:t>The Bad Listener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635375" y="192722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i="1" u="sng">
                <a:solidFill>
                  <a:srgbClr val="0000FF"/>
                </a:solidFill>
              </a:rPr>
              <a:t>The Key 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103938" y="1917700"/>
            <a:ext cx="2035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u="sng"/>
              <a:t>The Good Listener 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28638" y="22669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Continually interrupts.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600450" y="2257425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FF"/>
                </a:solidFill>
              </a:rPr>
              <a:t>Stop Talking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022975" y="2197100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Gives speakers time to say what  they have to say.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27050" y="2667000"/>
            <a:ext cx="2259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Tunes out if delivery is poor.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179763" y="2652713"/>
            <a:ext cx="217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400" b="1" i="1">
                <a:solidFill>
                  <a:srgbClr val="0000FF"/>
                </a:solidFill>
              </a:rPr>
              <a:t>Judge Content not Delivery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034088" y="2636838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Judges content, skips over delivery errors.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27050" y="3135313"/>
            <a:ext cx="2419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Tends to enter into arguments.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465513" y="3143250"/>
            <a:ext cx="1409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FF"/>
                </a:solidFill>
              </a:rPr>
              <a:t>Hold Your Fire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022975" y="3121025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Holds temper, doesn’t jump to conclusions.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17525" y="3546475"/>
            <a:ext cx="175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Listens only for facts.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486150" y="3532188"/>
            <a:ext cx="149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FF"/>
                </a:solidFill>
              </a:rPr>
              <a:t>Listen for Ideas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544513" y="2643188"/>
            <a:ext cx="8032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566738" y="3117850"/>
            <a:ext cx="8032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565150" y="3551238"/>
            <a:ext cx="8032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024563" y="3549650"/>
            <a:ext cx="2635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Listens for important themes.</a:t>
            </a:r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557213" y="3922713"/>
            <a:ext cx="8032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528638" y="3951288"/>
            <a:ext cx="234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Influenced by who speaker is.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168650" y="3881438"/>
            <a:ext cx="217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400" b="1" i="1">
                <a:solidFill>
                  <a:srgbClr val="0000FF"/>
                </a:solidFill>
              </a:rPr>
              <a:t>React to ideas, not speaker.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58800" y="4368800"/>
            <a:ext cx="8032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528638" y="4416425"/>
            <a:ext cx="2563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Shows little attention, or fakes it.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497263" y="4410075"/>
            <a:ext cx="134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FF"/>
                </a:solidFill>
              </a:rPr>
              <a:t>Show Interest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6016625" y="3906838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Pays attention to what speaker says, not who they are.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026150" y="4368800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Actively listens to understand rather than only to reply.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549275" y="4805363"/>
            <a:ext cx="8032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520700" y="4821238"/>
            <a:ext cx="159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Is easily distracted.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3436938" y="4813300"/>
            <a:ext cx="179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FF"/>
                </a:solidFill>
              </a:rPr>
              <a:t>Resist Distractions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6038850" y="4795838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Avoids distraction, knows how to concentrate.</a:t>
            </a: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539750" y="5199063"/>
            <a:ext cx="8032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512763" y="5230813"/>
            <a:ext cx="1573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Gives no feedback.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3395663" y="5253038"/>
            <a:ext cx="152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FF"/>
                </a:solidFill>
              </a:rPr>
              <a:t>Asks Questions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6019800" y="5180013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Encourages speaker to develop points further.</a:t>
            </a:r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541338" y="5640388"/>
            <a:ext cx="8032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512763" y="5665788"/>
            <a:ext cx="2165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Reacts to emotional words.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3346450" y="5637213"/>
            <a:ext cx="182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FF"/>
                </a:solidFill>
              </a:rPr>
              <a:t>Keep an open mind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6042025" y="5622925"/>
            <a:ext cx="281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Knows loaded words and phrases, but does not get hung up on them.</a:t>
            </a:r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393700" y="2197100"/>
            <a:ext cx="843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1692275" y="6362700"/>
            <a:ext cx="596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  <a:latin typeface="Adobe Garamond Pro Bold Italic" pitchFamily="1" charset="0"/>
              </a:rPr>
              <a:t>“Remember: You can’t listen if you’re talking.”</a:t>
            </a:r>
            <a:endParaRPr lang="en-US">
              <a:solidFill>
                <a:srgbClr val="FF0000"/>
              </a:solidFill>
              <a:latin typeface="Adobe Garamond Pro Bold Italic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  <p:bldP spid="27664" grpId="0"/>
      <p:bldP spid="27665" grpId="0"/>
      <p:bldP spid="27666" grpId="0"/>
      <p:bldP spid="27667" grpId="0"/>
      <p:bldP spid="27668" grpId="0"/>
      <p:bldP spid="27669" grpId="0" animBg="1"/>
      <p:bldP spid="27670" grpId="0" animBg="1"/>
      <p:bldP spid="27671" grpId="0" animBg="1"/>
      <p:bldP spid="27672" grpId="0"/>
      <p:bldP spid="27674" grpId="0" animBg="1"/>
      <p:bldP spid="27675" grpId="0"/>
      <p:bldP spid="27676" grpId="0"/>
      <p:bldP spid="27677" grpId="0" animBg="1"/>
      <p:bldP spid="27678" grpId="0"/>
      <p:bldP spid="27679" grpId="0"/>
      <p:bldP spid="27680" grpId="0"/>
      <p:bldP spid="27681" grpId="0"/>
      <p:bldP spid="27682" grpId="0" animBg="1"/>
      <p:bldP spid="27683" grpId="0"/>
      <p:bldP spid="27684" grpId="0"/>
      <p:bldP spid="27685" grpId="0"/>
      <p:bldP spid="27686" grpId="0" animBg="1"/>
      <p:bldP spid="27687" grpId="0"/>
      <p:bldP spid="27688" grpId="0"/>
      <p:bldP spid="27689" grpId="0"/>
      <p:bldP spid="27690" grpId="0" animBg="1"/>
      <p:bldP spid="27691" grpId="0"/>
      <p:bldP spid="27692" grpId="0"/>
      <p:bldP spid="27693" grpId="0"/>
      <p:bldP spid="27694" grpId="0" animBg="1"/>
      <p:bldP spid="276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38250" y="1308100"/>
            <a:ext cx="533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10.    Basic Principles for Human Relations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1492250" y="2197100"/>
            <a:ext cx="685006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" pitchFamily="-111" charset="0"/>
              <a:buChar char="•"/>
            </a:pPr>
            <a:r>
              <a:rPr lang="en-US" sz="1600" b="1"/>
              <a:t>  Create a supportive climate for all your interpersonal relationships.</a:t>
            </a:r>
          </a:p>
          <a:p>
            <a:pPr>
              <a:buFont typeface="Times" pitchFamily="-111" charset="0"/>
              <a:buNone/>
            </a:pPr>
            <a:r>
              <a:rPr lang="en-US" sz="1600" b="1"/>
              <a:t>   </a:t>
            </a:r>
            <a:r>
              <a:rPr lang="en-US" sz="1400" b="1" i="1"/>
              <a:t>- - Take constructive approach</a:t>
            </a:r>
          </a:p>
          <a:p>
            <a:pPr>
              <a:buFont typeface="Times" pitchFamily="-111" charset="0"/>
              <a:buNone/>
            </a:pPr>
            <a:endParaRPr lang="en-US" sz="12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Avoid personal attacks by taking a problem-oriented approach.</a:t>
            </a:r>
          </a:p>
          <a:p>
            <a:pPr>
              <a:buFont typeface="Times" pitchFamily="-111" charset="0"/>
              <a:buNone/>
            </a:pPr>
            <a:r>
              <a:rPr lang="en-US" sz="1600" b="1"/>
              <a:t>   </a:t>
            </a:r>
            <a:r>
              <a:rPr lang="en-US" sz="1400" b="1" i="1"/>
              <a:t>- - Objectively focus on the situation</a:t>
            </a:r>
            <a:endParaRPr lang="en-US" sz="1600" b="1"/>
          </a:p>
          <a:p>
            <a:pPr>
              <a:buFont typeface="Times" pitchFamily="-111" charset="0"/>
              <a:buChar char="•"/>
            </a:pPr>
            <a:endParaRPr lang="en-US" sz="12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Respect and enhance the self-esteem of others.</a:t>
            </a:r>
          </a:p>
          <a:p>
            <a:pPr>
              <a:buFont typeface="Times" pitchFamily="-111" charset="0"/>
              <a:buNone/>
            </a:pPr>
            <a:r>
              <a:rPr lang="en-US" sz="1600" b="1"/>
              <a:t>   </a:t>
            </a:r>
            <a:r>
              <a:rPr lang="en-US" sz="1400" b="1" i="1"/>
              <a:t>- - Necessary for creating a supportive climate</a:t>
            </a:r>
            <a:endParaRPr lang="en-US" sz="1600" b="1"/>
          </a:p>
          <a:p>
            <a:pPr>
              <a:buFont typeface="Times" pitchFamily="-111" charset="0"/>
              <a:buChar char="•"/>
            </a:pPr>
            <a:endParaRPr lang="en-US" sz="12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Set the example by taking constructive action at every opportunity.</a:t>
            </a:r>
          </a:p>
          <a:p>
            <a:pPr>
              <a:buFont typeface="Times" pitchFamily="-111" charset="0"/>
              <a:buNone/>
            </a:pPr>
            <a:r>
              <a:rPr lang="en-US" sz="1600" b="1"/>
              <a:t>   </a:t>
            </a:r>
            <a:r>
              <a:rPr lang="en-US" sz="1400" b="1" i="1"/>
              <a:t>- - Look for improvement opportunities and take action.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38250" y="1308100"/>
            <a:ext cx="273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11.    Communication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166813" y="2128838"/>
            <a:ext cx="726757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Times" pitchFamily="-111" charset="0"/>
              <a:buChar char="•"/>
            </a:pPr>
            <a:r>
              <a:rPr lang="en-US" sz="1600" b="1"/>
              <a:t>  Essential to teamwork - have a clear understanding of common targets.</a:t>
            </a:r>
          </a:p>
          <a:p>
            <a:pPr>
              <a:lnSpc>
                <a:spcPct val="120000"/>
              </a:lnSpc>
              <a:buFont typeface="Times" pitchFamily="-111" charset="0"/>
              <a:buChar char="•"/>
            </a:pPr>
            <a:r>
              <a:rPr lang="en-US" sz="1600" b="1"/>
              <a:t>  Best tools for building cooperative relationships between employees.</a:t>
            </a:r>
          </a:p>
          <a:p>
            <a:pPr>
              <a:lnSpc>
                <a:spcPct val="120000"/>
              </a:lnSpc>
              <a:buFont typeface="Times" pitchFamily="-111" charset="0"/>
              <a:buChar char="•"/>
            </a:pPr>
            <a:r>
              <a:rPr lang="en-US" sz="1600" b="1"/>
              <a:t>  Vital to the success of the company.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370013" y="3309938"/>
            <a:ext cx="73120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/>
              <a:t>Examples of effective communication:</a:t>
            </a:r>
          </a:p>
          <a:p>
            <a:endParaRPr lang="en-US" sz="800" b="1" u="sng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Assisting the team leader in developing standardized work instructions.</a:t>
            </a:r>
          </a:p>
          <a:p>
            <a:pPr>
              <a:buFont typeface="Times" pitchFamily="-111" charset="0"/>
              <a:buChar char="•"/>
            </a:pPr>
            <a:endParaRPr lang="en-US" sz="16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Communicating necessary information between team members.</a:t>
            </a:r>
          </a:p>
          <a:p>
            <a:pPr>
              <a:buFont typeface="Times" pitchFamily="-111" charset="0"/>
              <a:buChar char="•"/>
            </a:pPr>
            <a:endParaRPr lang="en-US" sz="16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Attending and participating in team meetings to continuously</a:t>
            </a:r>
          </a:p>
          <a:p>
            <a:pPr>
              <a:buFont typeface="Times" pitchFamily="-111" charset="0"/>
              <a:buNone/>
            </a:pPr>
            <a:r>
              <a:rPr lang="en-US" sz="1600" b="1"/>
              <a:t>    improve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806575" y="1296988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Team Building Part A Practice Exercises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677863" y="2108200"/>
            <a:ext cx="39195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1.   What is communication?</a:t>
            </a:r>
            <a:endParaRPr lang="en-US" sz="1200"/>
          </a:p>
          <a:p>
            <a:pPr>
              <a:lnSpc>
                <a:spcPct val="80000"/>
              </a:lnSpc>
            </a:pPr>
            <a:endParaRPr lang="en-US" sz="800"/>
          </a:p>
          <a:p>
            <a:pPr>
              <a:lnSpc>
                <a:spcPct val="80000"/>
              </a:lnSpc>
            </a:pPr>
            <a:r>
              <a:rPr lang="en-US" sz="1200"/>
              <a:t>      a. The transfer of</a:t>
            </a:r>
            <a:r>
              <a:rPr lang="en-US" sz="1200" u="sng"/>
              <a:t>                                       </a:t>
            </a:r>
            <a:r>
              <a:rPr lang="en-US" sz="1200"/>
              <a:t> meaning.</a:t>
            </a: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679450" y="2755900"/>
            <a:ext cx="41021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2.   What is communicated?  (circle) Yes or No</a:t>
            </a:r>
            <a:endParaRPr lang="en-US" sz="1200"/>
          </a:p>
          <a:p>
            <a:pPr>
              <a:lnSpc>
                <a:spcPct val="80000"/>
              </a:lnSpc>
            </a:pPr>
            <a:endParaRPr lang="en-US" sz="800"/>
          </a:p>
          <a:p>
            <a:r>
              <a:rPr lang="en-US" sz="1200"/>
              <a:t>      a.  Ideas                          Yes        No</a:t>
            </a:r>
          </a:p>
          <a:p>
            <a:r>
              <a:rPr lang="en-US" sz="1200"/>
              <a:t>      b.  Opinions                    Yes         No</a:t>
            </a:r>
          </a:p>
          <a:p>
            <a:r>
              <a:rPr lang="en-US" sz="1200"/>
              <a:t>      c.  Concepts                    Yes         No</a:t>
            </a:r>
          </a:p>
          <a:p>
            <a:r>
              <a:rPr lang="en-US" sz="1200"/>
              <a:t>      d.  Order, Instructions     Yes         No</a:t>
            </a:r>
          </a:p>
          <a:p>
            <a:r>
              <a:rPr lang="en-US" sz="1200"/>
              <a:t>      e.  Feelings                     Yes         No</a:t>
            </a:r>
          </a:p>
        </p:txBody>
      </p: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700088" y="4083050"/>
            <a:ext cx="5187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3.   You can communicate with body language</a:t>
            </a:r>
            <a:r>
              <a:rPr lang="en-US" sz="1200"/>
              <a:t>.    (circle)   </a:t>
            </a:r>
            <a:r>
              <a:rPr lang="en-US" sz="1200" b="1"/>
              <a:t>True	False</a:t>
            </a:r>
            <a:r>
              <a:rPr lang="en-US" sz="1200"/>
              <a:t> </a:t>
            </a:r>
          </a:p>
        </p:txBody>
      </p:sp>
      <p:sp>
        <p:nvSpPr>
          <p:cNvPr id="51207" name="Rectangle 10"/>
          <p:cNvSpPr>
            <a:spLocks noChangeArrowheads="1"/>
          </p:cNvSpPr>
          <p:nvPr/>
        </p:nvSpPr>
        <p:spPr bwMode="auto">
          <a:xfrm>
            <a:off x="701675" y="4406900"/>
            <a:ext cx="7016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4.   You can cause communication problems with lack of eye contact.</a:t>
            </a:r>
            <a:r>
              <a:rPr lang="en-US" sz="1200"/>
              <a:t>    (circle)   </a:t>
            </a:r>
            <a:r>
              <a:rPr lang="en-US" sz="1200" b="1"/>
              <a:t>True	False</a:t>
            </a:r>
            <a:r>
              <a:rPr lang="en-US" sz="1200"/>
              <a:t> </a:t>
            </a:r>
          </a:p>
        </p:txBody>
      </p:sp>
      <p:sp>
        <p:nvSpPr>
          <p:cNvPr id="51208" name="Rectangle 11"/>
          <p:cNvSpPr>
            <a:spLocks noChangeArrowheads="1"/>
          </p:cNvSpPr>
          <p:nvPr/>
        </p:nvSpPr>
        <p:spPr bwMode="auto">
          <a:xfrm>
            <a:off x="703263" y="4711700"/>
            <a:ext cx="1682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5.</a:t>
            </a:r>
            <a:r>
              <a:rPr lang="en-US" sz="1200"/>
              <a:t>   </a:t>
            </a:r>
            <a:r>
              <a:rPr lang="en-US" sz="1200" b="1"/>
              <a:t>Fill in the blanks:</a:t>
            </a:r>
            <a:endParaRPr lang="en-US" sz="1200"/>
          </a:p>
        </p:txBody>
      </p:sp>
      <p:sp>
        <p:nvSpPr>
          <p:cNvPr id="51209" name="Text Box 13"/>
          <p:cNvSpPr txBox="1">
            <a:spLocks noChangeArrowheads="1"/>
          </p:cNvSpPr>
          <p:nvPr/>
        </p:nvSpPr>
        <p:spPr bwMode="auto">
          <a:xfrm>
            <a:off x="966788" y="4897438"/>
            <a:ext cx="7459662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  <a:buFont typeface="Arial" charset="0"/>
              <a:buAutoNum type="alphaLcPeriod"/>
            </a:pPr>
            <a:r>
              <a:rPr lang="en-US" sz="1200" u="sng"/>
              <a:t>                                       </a:t>
            </a:r>
            <a:r>
              <a:rPr lang="en-US" sz="1200"/>
              <a:t> is implied by expression, manner of speech, tone of voice, or verbal contact.</a:t>
            </a:r>
          </a:p>
          <a:p>
            <a:pPr marL="457200" indent="-457200">
              <a:lnSpc>
                <a:spcPct val="130000"/>
              </a:lnSpc>
              <a:buFont typeface="Arial" charset="0"/>
              <a:buAutoNum type="alphaLcPeriod"/>
            </a:pPr>
            <a:r>
              <a:rPr lang="en-US" sz="1200" u="sng"/>
              <a:t>                       </a:t>
            </a:r>
            <a:r>
              <a:rPr lang="en-US" sz="1200"/>
              <a:t>  evokes resistance.</a:t>
            </a:r>
          </a:p>
          <a:p>
            <a:pPr marL="457200" indent="-457200">
              <a:lnSpc>
                <a:spcPct val="130000"/>
              </a:lnSpc>
              <a:buFont typeface="Arial" charset="0"/>
              <a:buAutoNum type="alphaLcPeriod"/>
            </a:pPr>
            <a:r>
              <a:rPr lang="en-US" sz="1200" u="sng"/>
              <a:t>                       </a:t>
            </a:r>
            <a:r>
              <a:rPr lang="en-US" sz="1200"/>
              <a:t>  arouses feelings of inadequacy.</a:t>
            </a:r>
          </a:p>
          <a:p>
            <a:pPr marL="457200" indent="-457200">
              <a:lnSpc>
                <a:spcPct val="130000"/>
              </a:lnSpc>
              <a:buFont typeface="Arial" charset="0"/>
              <a:buAutoNum type="alphaLcPeriod"/>
            </a:pPr>
            <a:r>
              <a:rPr lang="en-US" sz="1200" u="sng"/>
              <a:t>                       </a:t>
            </a:r>
            <a:r>
              <a:rPr lang="en-US" sz="1200"/>
              <a:t>  makes people become resentful.</a:t>
            </a:r>
          </a:p>
          <a:p>
            <a:pPr marL="457200" indent="-457200">
              <a:buFont typeface="Arial" charset="0"/>
              <a:buAutoNum type="alphaLcPeriod"/>
            </a:pPr>
            <a:endParaRPr lang="en-US" sz="1200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568575" y="2255838"/>
            <a:ext cx="925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00"/>
                </a:solidFill>
              </a:rPr>
              <a:t>intended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906463" y="38100"/>
            <a:ext cx="690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i="1"/>
              <a:t>“Complete all 10 questions - then we’ll check answers.”</a:t>
            </a: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2560638" y="3013075"/>
            <a:ext cx="584200" cy="2222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2571750" y="3246438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2573338" y="3409950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2562225" y="3589338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2573338" y="3781425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4819650" y="4105275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6473825" y="4427538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1479550" y="4899025"/>
            <a:ext cx="1741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00"/>
                </a:solidFill>
              </a:rPr>
              <a:t>Evaluation or judging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1490663" y="5141913"/>
            <a:ext cx="725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00"/>
                </a:solidFill>
              </a:rPr>
              <a:t>Control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1493838" y="5383213"/>
            <a:ext cx="989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00"/>
                </a:solidFill>
              </a:rPr>
              <a:t>Superiority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1455738" y="5616575"/>
            <a:ext cx="1123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00"/>
                </a:solidFill>
              </a:rPr>
              <a:t>Manipulation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06" grpId="0"/>
      <p:bldP spid="33807" grpId="0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/>
      <p:bldP spid="33816" grpId="0"/>
      <p:bldP spid="33817" grpId="0"/>
      <p:bldP spid="338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806575" y="1296988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Team Building Part A Practice Exercises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77863" y="2108200"/>
            <a:ext cx="74247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6.   The listener should not view speech as a genuine request for information.  (circle)   True     False</a:t>
            </a:r>
            <a:endParaRPr lang="en-US" sz="120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79450" y="2441575"/>
            <a:ext cx="62658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7.   Feedback is responding with statements or questions?  (circle)   True      False</a:t>
            </a:r>
            <a:endParaRPr lang="en-US" sz="120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69925" y="2833688"/>
            <a:ext cx="818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200" b="1"/>
              <a:t>8.   You are a bad listener if you tend to enter into arguments, show little attention and give no feedback</a:t>
            </a:r>
            <a:r>
              <a:rPr lang="en-US" sz="1200"/>
              <a:t>.    (circle)   </a:t>
            </a:r>
            <a:r>
              <a:rPr lang="en-US" sz="1200" b="1"/>
              <a:t>True	False</a:t>
            </a:r>
            <a:r>
              <a:rPr lang="en-US" sz="1200"/>
              <a:t> 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622300" y="3981450"/>
            <a:ext cx="1768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/>
              <a:t>10.</a:t>
            </a:r>
            <a:r>
              <a:rPr lang="en-US" sz="1200"/>
              <a:t>   </a:t>
            </a:r>
            <a:r>
              <a:rPr lang="en-US" sz="1200" b="1"/>
              <a:t>Fill in the blanks:</a:t>
            </a:r>
            <a:endParaRPr lang="en-US" sz="1200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966788" y="4216400"/>
            <a:ext cx="50387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  <a:buFont typeface="Arial" charset="0"/>
              <a:buNone/>
            </a:pPr>
            <a:r>
              <a:rPr lang="en-US" sz="1200" u="sng"/>
              <a:t>          </a:t>
            </a:r>
            <a:r>
              <a:rPr lang="en-US" sz="1200"/>
              <a:t>  </a:t>
            </a:r>
            <a:r>
              <a:rPr lang="en-US" sz="1200" u="sng"/>
              <a:t>                 </a:t>
            </a:r>
            <a:r>
              <a:rPr lang="en-US" sz="1200"/>
              <a:t> encourage the speaker to say more about a problem.</a:t>
            </a:r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7521575" y="2125663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621338" y="2446338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941388" y="4227513"/>
            <a:ext cx="1370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00"/>
                </a:solidFill>
              </a:rPr>
              <a:t>“Door  openers”</a:t>
            </a:r>
          </a:p>
        </p:txBody>
      </p:sp>
      <p:sp>
        <p:nvSpPr>
          <p:cNvPr id="53260" name="Rectangle 23"/>
          <p:cNvSpPr>
            <a:spLocks noChangeArrowheads="1"/>
          </p:cNvSpPr>
          <p:nvPr/>
        </p:nvSpPr>
        <p:spPr bwMode="auto">
          <a:xfrm>
            <a:off x="669925" y="3413125"/>
            <a:ext cx="818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200" b="1"/>
              <a:t>9.   Communication is often viewed as a tool that links individuals to the team, as well as team members</a:t>
            </a:r>
          </a:p>
          <a:p>
            <a:pPr marL="457200" indent="-457200">
              <a:buFont typeface="Arial" charset="0"/>
              <a:buNone/>
            </a:pPr>
            <a:r>
              <a:rPr lang="en-US" sz="1200"/>
              <a:t>           </a:t>
            </a:r>
            <a:r>
              <a:rPr lang="en-US" sz="1200" b="1"/>
              <a:t>to the team leader.</a:t>
            </a:r>
            <a:r>
              <a:rPr lang="en-US" sz="1200"/>
              <a:t>    (circle)   </a:t>
            </a:r>
            <a:r>
              <a:rPr lang="en-US" sz="1200" b="1"/>
              <a:t>True	False</a:t>
            </a:r>
            <a:r>
              <a:rPr lang="en-US" sz="1200"/>
              <a:t> </a:t>
            </a:r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1679575" y="3065463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3222625" y="3644900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57" grpId="0" animBg="1"/>
      <p:bldP spid="35858" grpId="0" animBg="1"/>
      <p:bldP spid="35859" grpId="0"/>
      <p:bldP spid="35864" grpId="0" animBg="1"/>
      <p:bldP spid="358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41425" y="1336675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1.   Advantages of the Team Concept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906463" y="2068513"/>
            <a:ext cx="735806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" pitchFamily="-111" charset="0"/>
              <a:buChar char="•"/>
            </a:pPr>
            <a:r>
              <a:rPr lang="en-US" sz="1600" b="1"/>
              <a:t>  Increased awareness of the contribution and role of each member.</a:t>
            </a:r>
          </a:p>
          <a:p>
            <a:pPr>
              <a:buFont typeface="Times" pitchFamily="-111" charset="0"/>
              <a:buNone/>
            </a:pPr>
            <a:endParaRPr lang="en-US" sz="8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Greater commitment to the team task because of increased participation</a:t>
            </a:r>
          </a:p>
          <a:p>
            <a:pPr>
              <a:buFont typeface="Times" pitchFamily="-111" charset="0"/>
              <a:buNone/>
            </a:pPr>
            <a:r>
              <a:rPr lang="en-US" sz="1600" b="1"/>
              <a:t>    and pride in team accomplishments.</a:t>
            </a:r>
          </a:p>
          <a:p>
            <a:pPr>
              <a:buFont typeface="Times" pitchFamily="-111" charset="0"/>
              <a:buNone/>
            </a:pPr>
            <a:endParaRPr lang="en-US" sz="8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Increase in cooperative attitude among members.</a:t>
            </a:r>
          </a:p>
          <a:p>
            <a:pPr>
              <a:buFont typeface="Times" pitchFamily="-111" charset="0"/>
              <a:buChar char="•"/>
            </a:pPr>
            <a:endParaRPr lang="en-US" sz="8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Better quality decisions because of increased member input.</a:t>
            </a:r>
          </a:p>
          <a:p>
            <a:pPr>
              <a:buFont typeface="Times" pitchFamily="-111" charset="0"/>
              <a:buChar char="•"/>
            </a:pPr>
            <a:endParaRPr lang="en-US" sz="8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Greater commitment to decision implementation.</a:t>
            </a:r>
          </a:p>
          <a:p>
            <a:pPr>
              <a:buFont typeface="Times" pitchFamily="-111" charset="0"/>
              <a:buChar char="•"/>
            </a:pPr>
            <a:endParaRPr lang="en-US" sz="8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More creative problem solving.</a:t>
            </a:r>
          </a:p>
          <a:p>
            <a:pPr>
              <a:buFont typeface="Times" pitchFamily="-111" charset="0"/>
              <a:buChar char="•"/>
            </a:pPr>
            <a:endParaRPr lang="en-US" sz="8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Improved interpersonal relationships among members.</a:t>
            </a:r>
          </a:p>
          <a:p>
            <a:pPr>
              <a:buFont typeface="Times" pitchFamily="-111" charset="0"/>
              <a:buChar char="•"/>
            </a:pPr>
            <a:endParaRPr lang="en-US" sz="8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Improved communication in all directions</a:t>
            </a:r>
          </a:p>
          <a:p>
            <a:pPr>
              <a:buFont typeface="Times" pitchFamily="-111" charset="0"/>
              <a:buChar char="•"/>
            </a:pPr>
            <a:endParaRPr lang="en-US" sz="8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Increased efficiency in quantity and quality of work accomplished.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9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41425" y="1336675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2.   Personal Skills for Working Together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7575" y="2322513"/>
            <a:ext cx="80137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Times" pitchFamily="-111" charset="0"/>
              <a:buChar char="•"/>
            </a:pPr>
            <a:r>
              <a:rPr lang="en-US" sz="1600" b="1"/>
              <a:t>    Keep an open mind </a:t>
            </a:r>
            <a:r>
              <a:rPr lang="en-US" sz="1400" b="1">
                <a:latin typeface="Adobe Garamond Pro Bold Italic" pitchFamily="1" charset="0"/>
              </a:rPr>
              <a:t>so you can go beyond the obvious.</a:t>
            </a:r>
          </a:p>
          <a:p>
            <a:pPr>
              <a:buFont typeface="Times" pitchFamily="-111" charset="0"/>
              <a:buChar char="•"/>
            </a:pPr>
            <a:endParaRPr lang="en-US" sz="16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  Pursue new ideas.</a:t>
            </a:r>
            <a:r>
              <a:rPr lang="en-US" sz="1400" b="1">
                <a:latin typeface="Adobe Garamond Pro Bold Italic" pitchFamily="1" charset="0"/>
              </a:rPr>
              <a:t> Don’t give up if , at first, it appears the idea won’t work.</a:t>
            </a:r>
          </a:p>
          <a:p>
            <a:pPr>
              <a:buFont typeface="Times" pitchFamily="-111" charset="0"/>
              <a:buChar char="•"/>
            </a:pPr>
            <a:endParaRPr lang="en-US" sz="16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  Treat ideas equally.</a:t>
            </a:r>
            <a:r>
              <a:rPr lang="en-US" sz="1400" b="1">
                <a:latin typeface="Adobe Garamond Pro Bold Italic" pitchFamily="1" charset="0"/>
              </a:rPr>
              <a:t> Do not try to assign a value to alternatives when they are suggested.</a:t>
            </a:r>
          </a:p>
          <a:p>
            <a:pPr>
              <a:buFont typeface="Times" pitchFamily="-111" charset="0"/>
              <a:buChar char="•"/>
            </a:pPr>
            <a:endParaRPr lang="en-US" sz="16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  Look for the most interesting aspect</a:t>
            </a:r>
            <a:r>
              <a:rPr lang="en-US" sz="1400" b="1">
                <a:latin typeface="Adobe Garamond Pro Bold Italic" pitchFamily="1" charset="0"/>
              </a:rPr>
              <a:t> of each idea.</a:t>
            </a:r>
          </a:p>
          <a:p>
            <a:pPr>
              <a:buFont typeface="Times" pitchFamily="-111" charset="0"/>
              <a:buChar char="•"/>
            </a:pPr>
            <a:endParaRPr lang="en-US" sz="16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  Ask “good” questions.</a:t>
            </a:r>
          </a:p>
          <a:p>
            <a:pPr>
              <a:buFont typeface="Times" pitchFamily="-111" charset="0"/>
              <a:buChar char="•"/>
            </a:pPr>
            <a:endParaRPr lang="en-US" sz="16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  Listen</a:t>
            </a:r>
            <a:r>
              <a:rPr lang="en-US" sz="1400" b="1">
                <a:latin typeface="Adobe Garamond Pro Bold Italic" pitchFamily="1" charset="0"/>
              </a:rPr>
              <a:t> with interest and respect.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600" b="1"/>
              <a:t>   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Ask:  “How do you know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241425" y="1336675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Conflict Resolution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35013" y="2119313"/>
            <a:ext cx="80137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 typeface="Times" pitchFamily="-111" charset="0"/>
              <a:buChar char="•"/>
            </a:pPr>
            <a:r>
              <a:rPr lang="en-US" sz="1600" b="1"/>
              <a:t>    Depending on how it  is managed, conflict can have a positive or negative</a:t>
            </a:r>
          </a:p>
          <a:p>
            <a:pPr>
              <a:buFont typeface="Times" pitchFamily="-111" charset="0"/>
              <a:buNone/>
            </a:pPr>
            <a:r>
              <a:rPr lang="en-US" sz="1600" b="1"/>
              <a:t>     effect on a team.</a:t>
            </a:r>
          </a:p>
          <a:p>
            <a:pPr>
              <a:buFont typeface="Times" pitchFamily="-111" charset="0"/>
              <a:buNone/>
            </a:pPr>
            <a:endParaRPr lang="en-US" sz="1600" b="1"/>
          </a:p>
          <a:p>
            <a:pPr>
              <a:buFont typeface="Times" pitchFamily="-111" charset="0"/>
              <a:buChar char="•"/>
            </a:pPr>
            <a:r>
              <a:rPr lang="en-US" sz="1600" b="1"/>
              <a:t>    Disruptive conflict can slow or completely stall productive team work.</a:t>
            </a:r>
          </a:p>
          <a:p>
            <a:pPr>
              <a:buFont typeface="Times" pitchFamily="-111" charset="0"/>
              <a:buChar char="•"/>
            </a:pPr>
            <a:endParaRPr lang="en-US" sz="1600" b="1"/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Understanding why conflict occurs can help in both avoiding it and in dealing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600" b="1"/>
              <a:t>      with it when it happens. Usually the result of: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endParaRPr lang="en-US" sz="1400" b="1"/>
          </a:p>
          <a:p>
            <a:pPr>
              <a:lnSpc>
                <a:spcPct val="110000"/>
              </a:lnSpc>
              <a:spcAft>
                <a:spcPts val="600"/>
              </a:spcAft>
              <a:buFont typeface="Times" pitchFamily="-111" charset="0"/>
              <a:buNone/>
            </a:pPr>
            <a:r>
              <a:rPr lang="en-US" sz="1400" b="1"/>
              <a:t>      - - A lack of understanding of the other person’s viewpoint.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Times" pitchFamily="-111" charset="0"/>
              <a:buNone/>
            </a:pPr>
            <a:r>
              <a:rPr lang="en-US" sz="1400" b="1"/>
              <a:t>      - - Interpersonal resentment between individuals.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Times" pitchFamily="-111" charset="0"/>
              <a:buNone/>
            </a:pPr>
            <a:r>
              <a:rPr lang="en-US" sz="1400" b="1"/>
              <a:t>      - - A competitive win/lose climate between individual members.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Times" pitchFamily="-111" charset="0"/>
              <a:buNone/>
            </a:pPr>
            <a:r>
              <a:rPr lang="en-US" sz="1400" b="1"/>
              <a:t>      - - No constructive means of channeling it into deliberations.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1425" y="1336675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Guidelines for Resolving Conflict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35013" y="2119313"/>
            <a:ext cx="80137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Times" pitchFamily="-111" charset="0"/>
              <a:buChar char="•"/>
            </a:pPr>
            <a:r>
              <a:rPr lang="en-US" sz="1600" b="1"/>
              <a:t>    Avoid personal attacks by taking a problem-oriented approach.</a:t>
            </a:r>
          </a:p>
          <a:p>
            <a:pPr>
              <a:lnSpc>
                <a:spcPct val="140000"/>
              </a:lnSpc>
              <a:buFont typeface="Times" pitchFamily="-111" charset="0"/>
              <a:buChar char="•"/>
            </a:pPr>
            <a:r>
              <a:rPr lang="en-US" sz="1600" b="1"/>
              <a:t>    Describe how the conflict is affecting team performance.</a:t>
            </a:r>
          </a:p>
          <a:p>
            <a:pPr>
              <a:lnSpc>
                <a:spcPct val="140000"/>
              </a:lnSpc>
              <a:buFont typeface="Times" pitchFamily="-111" charset="0"/>
              <a:buChar char="•"/>
            </a:pPr>
            <a:r>
              <a:rPr lang="en-US" sz="1600" b="1"/>
              <a:t>    Schedule a joint meeting between the involved parties.</a:t>
            </a:r>
          </a:p>
          <a:p>
            <a:pPr>
              <a:lnSpc>
                <a:spcPct val="140000"/>
              </a:lnSpc>
              <a:buFont typeface="Times" pitchFamily="-111" charset="0"/>
              <a:buChar char="•"/>
            </a:pPr>
            <a:r>
              <a:rPr lang="en-US" sz="1600" b="1"/>
              <a:t>    Allow each person to objectively state his or her viewpoint.</a:t>
            </a:r>
          </a:p>
          <a:p>
            <a:pPr>
              <a:lnSpc>
                <a:spcPct val="140000"/>
              </a:lnSpc>
              <a:buFont typeface="Times" pitchFamily="-111" charset="0"/>
              <a:buChar char="•"/>
            </a:pPr>
            <a:r>
              <a:rPr lang="en-US" sz="1600" b="1"/>
              <a:t>    Encourage each person to recognize that the problem needs resolution.</a:t>
            </a:r>
          </a:p>
          <a:p>
            <a:pPr>
              <a:lnSpc>
                <a:spcPct val="140000"/>
              </a:lnSpc>
              <a:buFont typeface="Times" pitchFamily="-111" charset="0"/>
              <a:buChar char="•"/>
            </a:pPr>
            <a:r>
              <a:rPr lang="en-US" sz="1600" b="1"/>
              <a:t>    Allow each person to provide input into possible solutions.</a:t>
            </a:r>
          </a:p>
          <a:p>
            <a:pPr>
              <a:lnSpc>
                <a:spcPct val="140000"/>
              </a:lnSpc>
              <a:buFont typeface="Times" pitchFamily="-111" charset="0"/>
              <a:buChar char="•"/>
            </a:pPr>
            <a:r>
              <a:rPr lang="en-US" sz="1600" b="1"/>
              <a:t>    Get agreement on what  each person will do to resolve the conflict.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41425" y="1336675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3.  Tuckman Model of Team Life Cycle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130300" y="2360613"/>
            <a:ext cx="35560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Times" pitchFamily="-111" charset="0"/>
              <a:buChar char="•"/>
            </a:pPr>
            <a:r>
              <a:rPr lang="en-US" sz="1600" b="1"/>
              <a:t>    Team gets acquainted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Introductions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Shared experiences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Personal Interests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Personal histories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04875" y="20462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/>
              <a:t>Forming</a:t>
            </a:r>
            <a:endParaRPr lang="en-US" sz="1800" b="1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111250" y="3824288"/>
            <a:ext cx="35560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Times" pitchFamily="-111" charset="0"/>
              <a:buChar char="•"/>
            </a:pPr>
            <a:r>
              <a:rPr lang="en-US" sz="1600" b="1"/>
              <a:t>    Team defines the task/ goal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Outcomes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Explanation of goals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Tasks needed to be done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Resources and support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Times lines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Frequency of meetings</a:t>
            </a:r>
          </a:p>
        </p:txBody>
      </p:sp>
      <p:pic>
        <p:nvPicPr>
          <p:cNvPr id="46087" name="Picture 7" descr="Team gets acquain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613" y="2185988"/>
            <a:ext cx="399415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602163" y="5053013"/>
            <a:ext cx="3994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Members are flexible, agreeable, but untrusting and careful about what they say. No procedures for working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  <p:bldP spid="46085" grpId="0"/>
      <p:bldP spid="46086" grpId="0"/>
      <p:bldP spid="460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14400" y="9144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1431925" y="2076450"/>
            <a:ext cx="364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000" b="1"/>
              <a:t>What is communication?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905000" y="2362200"/>
            <a:ext cx="367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" pitchFamily="-111" charset="0"/>
              <a:buChar char="•"/>
            </a:pPr>
            <a:r>
              <a:rPr lang="en-US" sz="1600"/>
              <a:t> </a:t>
            </a:r>
            <a:r>
              <a:rPr lang="en-US"/>
              <a:t> </a:t>
            </a:r>
            <a:r>
              <a:rPr lang="en-US" sz="1600" b="1"/>
              <a:t>The transfer of intended meaning.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1431925" y="3143250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2.   What is communicated?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905000" y="3429000"/>
            <a:ext cx="2311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" pitchFamily="-111" charset="0"/>
              <a:buChar char="•"/>
            </a:pPr>
            <a:r>
              <a:rPr lang="en-US" sz="1600"/>
              <a:t> </a:t>
            </a:r>
            <a:r>
              <a:rPr lang="en-US"/>
              <a:t> </a:t>
            </a:r>
            <a:r>
              <a:rPr lang="en-US" sz="1600" b="1"/>
              <a:t>Ideas</a:t>
            </a:r>
          </a:p>
          <a:p>
            <a:pPr>
              <a:buFont typeface="Times" pitchFamily="-111" charset="0"/>
              <a:buChar char="•"/>
            </a:pPr>
            <a:r>
              <a:rPr lang="en-US" sz="1600" b="1"/>
              <a:t>  Opinions</a:t>
            </a:r>
          </a:p>
          <a:p>
            <a:pPr>
              <a:buFont typeface="Times" pitchFamily="-111" charset="0"/>
              <a:buChar char="•"/>
            </a:pPr>
            <a:r>
              <a:rPr lang="en-US" sz="1600" b="1"/>
              <a:t>  Concepts</a:t>
            </a:r>
          </a:p>
          <a:p>
            <a:pPr>
              <a:buFont typeface="Times" pitchFamily="-111" charset="0"/>
              <a:buChar char="•"/>
            </a:pPr>
            <a:r>
              <a:rPr lang="en-US" sz="1600" b="1"/>
              <a:t>  Orders, instructions</a:t>
            </a:r>
          </a:p>
          <a:p>
            <a:pPr>
              <a:buFont typeface="Times" pitchFamily="-111" charset="0"/>
              <a:buChar char="•"/>
            </a:pPr>
            <a:r>
              <a:rPr lang="en-US" sz="1600" b="1"/>
              <a:t>  Feelings</a:t>
            </a:r>
          </a:p>
        </p:txBody>
      </p:sp>
      <p:pic>
        <p:nvPicPr>
          <p:cNvPr id="2867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971800"/>
            <a:ext cx="182562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41425" y="1336675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3.  Tuckman Model of Team Life Cycle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130300" y="2360613"/>
            <a:ext cx="41148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Times" pitchFamily="-111" charset="0"/>
              <a:buChar char="•"/>
            </a:pPr>
            <a:r>
              <a:rPr lang="en-US" sz="1600" b="1"/>
              <a:t>    Team experiences conflict about: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Team purpose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Team leadership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Task assignments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Team operations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04875" y="2046288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/>
              <a:t>Storming </a:t>
            </a:r>
            <a:endParaRPr lang="en-US" sz="1800" b="1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111250" y="3824288"/>
            <a:ext cx="700087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Times" pitchFamily="-111" charset="0"/>
              <a:buChar char="•"/>
            </a:pPr>
            <a:r>
              <a:rPr lang="en-US" sz="1600" b="1"/>
              <a:t>    Storming characteristics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Communication becomes more honest.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Disagreements become more frequent.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People differentiate their personal needs from those of the team.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400" b="1"/>
              <a:t>      - -  Morale dips as people begin to think the team will never “get it together.</a:t>
            </a:r>
          </a:p>
        </p:txBody>
      </p:sp>
      <p:pic>
        <p:nvPicPr>
          <p:cNvPr id="48138" name="Picture 10" descr="Angry wor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322513"/>
            <a:ext cx="30480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2" grpId="0"/>
      <p:bldP spid="48133" grpId="0"/>
      <p:bldP spid="48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41425" y="1336675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3.  Tuckman Model of Team Life Cycle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30300" y="2360613"/>
            <a:ext cx="4114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Negativity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Continual criticism of team activities.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04875" y="2046288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/>
              <a:t>Forms of Storming </a:t>
            </a:r>
            <a:endParaRPr lang="en-US" sz="1800" b="1"/>
          </a:p>
        </p:txBody>
      </p:sp>
      <p:pic>
        <p:nvPicPr>
          <p:cNvPr id="50183" name="Picture 7" descr="Angry wor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322513"/>
            <a:ext cx="2438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130300" y="2981325"/>
            <a:ext cx="41148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Dissatisfaction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with anything and everything. Can lead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      to negativity and other problems.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139825" y="3775075"/>
            <a:ext cx="454183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Hostility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Can take form of a person being aggressive,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     argumentative, even threatening.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150938" y="4546600"/>
            <a:ext cx="75596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Crisis Mode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Team operating style where anything and everything is a crisis. Team must come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     together and honestly confront the issues.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160463" y="5348288"/>
            <a:ext cx="75596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Shooting Down Ideas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Common activity. Can be a sign of all the other forms.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012950" y="6343650"/>
            <a:ext cx="519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  <a:latin typeface="Adobe Garamond Pro Bold Italic" pitchFamily="1" charset="0"/>
              </a:rPr>
              <a:t>Thankfully, storming mode is temporary.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4" grpId="0"/>
      <p:bldP spid="50185" grpId="0"/>
      <p:bldP spid="50186" grpId="0"/>
      <p:bldP spid="50187" grpId="0"/>
      <p:bldP spid="501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241425" y="1336675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3.  Tuckman Model of Team Life Cycle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141413" y="2360613"/>
            <a:ext cx="4826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Group has overcome differences and agreed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600" b="1"/>
              <a:t>      on how it will operate</a:t>
            </a:r>
            <a:r>
              <a:rPr lang="en-US" sz="1400" b="1"/>
              <a:t>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904875" y="204628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/>
              <a:t>Norming </a:t>
            </a:r>
            <a:endParaRPr lang="en-US" sz="1800" b="1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130300" y="2981325"/>
            <a:ext cx="451008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Team rules and norms established: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 How can the team exceed the “standard”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     level of quality ?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endParaRPr lang="en-US" sz="800" b="1"/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 What role each person is expected to play.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endParaRPr lang="en-US" sz="800" b="1"/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 How group leadership will be addressed.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endParaRPr lang="en-US" sz="800" b="1"/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 What types of communication will be used ?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endParaRPr lang="en-US" sz="800" b="1"/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 What are the rules of communication ?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endParaRPr lang="en-US" sz="800" b="1"/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- -  How often the group will meet.</a:t>
            </a:r>
          </a:p>
        </p:txBody>
      </p:sp>
      <p:pic>
        <p:nvPicPr>
          <p:cNvPr id="69639" name="Picture 13" descr="Working Toget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6275" y="2184400"/>
            <a:ext cx="282416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522413" y="6265863"/>
            <a:ext cx="568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990000"/>
                </a:solidFill>
                <a:latin typeface="Adobe Garamond Pro Bold Italic" pitchFamily="1" charset="0"/>
              </a:rPr>
              <a:t>“Stage represent the normal way the team will work.”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52229" grpId="0"/>
      <p:bldP spid="52231" grpId="0"/>
      <p:bldP spid="522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41425" y="1336675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3.  Tuckman Model of Team Life Cycle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141413" y="2551113"/>
            <a:ext cx="4826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Working toward the goal the team has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600" b="1"/>
              <a:t>      established. </a:t>
            </a:r>
            <a:r>
              <a:rPr lang="en-US" sz="1400" b="1"/>
              <a:t>(effective, efficient, healthy)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904875" y="2236788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/>
              <a:t>Performing </a:t>
            </a:r>
            <a:endParaRPr lang="en-US" sz="1800" b="1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130300" y="3171825"/>
            <a:ext cx="73660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Team has established its goals and rules.</a:t>
            </a:r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endParaRPr lang="en-US" sz="800" b="1"/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Team has developed a way to approach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400" b="1"/>
              <a:t>       and resolve conflict.</a:t>
            </a:r>
            <a:endParaRPr lang="en-US" sz="1600" b="1"/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endParaRPr lang="en-US" sz="800" b="1"/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 Team can identify and solve problems outside the group.</a:t>
            </a:r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endParaRPr lang="en-US" sz="800" b="1"/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 Everybody knows their role, what is expected of them and the quality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r>
              <a:rPr lang="en-US" sz="1600" b="1"/>
              <a:t>       of work that must be done.</a:t>
            </a:r>
          </a:p>
          <a:p>
            <a:pPr>
              <a:lnSpc>
                <a:spcPct val="110000"/>
              </a:lnSpc>
              <a:buFont typeface="Times" pitchFamily="-111" charset="0"/>
              <a:buNone/>
            </a:pPr>
            <a:endParaRPr lang="en-US" sz="800" b="1"/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   Communication is free and effective.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522413" y="6265863"/>
            <a:ext cx="620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990000"/>
                </a:solidFill>
                <a:latin typeface="Adobe Garamond Pro Bold Italic" pitchFamily="1" charset="0"/>
              </a:rPr>
              <a:t>“Not all teams reach this stage, but success is still possible.”</a:t>
            </a:r>
          </a:p>
        </p:txBody>
      </p:sp>
      <p:pic>
        <p:nvPicPr>
          <p:cNvPr id="54281" name="Picture 9" descr="Mfg Te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363" y="2241550"/>
            <a:ext cx="17557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  <p:bldP spid="54277" grpId="0"/>
      <p:bldP spid="54278" grpId="0"/>
      <p:bldP spid="542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623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B.  Group Dynamics and Interaction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41425" y="1306513"/>
            <a:ext cx="633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>
                <a:solidFill>
                  <a:srgbClr val="006600"/>
                </a:solidFill>
              </a:rPr>
              <a:t>Team Building Part B Practice Exercises</a:t>
            </a:r>
          </a:p>
        </p:txBody>
      </p:sp>
      <p:sp>
        <p:nvSpPr>
          <p:cNvPr id="73732" name="Rectangle 9"/>
          <p:cNvSpPr>
            <a:spLocks noChangeArrowheads="1"/>
          </p:cNvSpPr>
          <p:nvPr/>
        </p:nvSpPr>
        <p:spPr bwMode="auto">
          <a:xfrm>
            <a:off x="708025" y="2033588"/>
            <a:ext cx="771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200" b="1"/>
              <a:t>1.   Working in teams provides the organization and its employees both tangible and intangible benefits.</a:t>
            </a:r>
          </a:p>
          <a:p>
            <a:pPr marL="457200" indent="-457200">
              <a:buFont typeface="Arial" charset="0"/>
              <a:buNone/>
            </a:pPr>
            <a:r>
              <a:rPr lang="en-US" sz="1200" b="1"/>
              <a:t>             (circle)   True     False</a:t>
            </a:r>
            <a:endParaRPr lang="en-US" sz="1200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1882775" y="2271713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17"/>
          <p:cNvSpPr>
            <a:spLocks noChangeArrowheads="1"/>
          </p:cNvSpPr>
          <p:nvPr/>
        </p:nvSpPr>
        <p:spPr bwMode="auto">
          <a:xfrm>
            <a:off x="719138" y="2576513"/>
            <a:ext cx="627538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2.   Personal skills needed for working together are:  (circle) Yes or No</a:t>
            </a:r>
            <a:endParaRPr lang="en-US" sz="1200"/>
          </a:p>
          <a:p>
            <a:pPr>
              <a:lnSpc>
                <a:spcPct val="80000"/>
              </a:lnSpc>
            </a:pPr>
            <a:endParaRPr lang="en-US" sz="800"/>
          </a:p>
          <a:p>
            <a:pPr>
              <a:lnSpc>
                <a:spcPct val="110000"/>
              </a:lnSpc>
            </a:pPr>
            <a:r>
              <a:rPr lang="en-US" sz="1200"/>
              <a:t>      a.  Keep a closed mind.          		Yes         No</a:t>
            </a:r>
          </a:p>
          <a:p>
            <a:pPr>
              <a:lnSpc>
                <a:spcPct val="110000"/>
              </a:lnSpc>
            </a:pPr>
            <a:r>
              <a:rPr lang="en-US" sz="1200"/>
              <a:t>      b.  Pursue new ideas.                    		Yes         No</a:t>
            </a:r>
          </a:p>
          <a:p>
            <a:pPr>
              <a:lnSpc>
                <a:spcPct val="110000"/>
              </a:lnSpc>
            </a:pPr>
            <a:r>
              <a:rPr lang="en-US" sz="1200"/>
              <a:t>      c.  Treat ideas equally.                    		 Yes         No</a:t>
            </a:r>
          </a:p>
          <a:p>
            <a:pPr>
              <a:lnSpc>
                <a:spcPct val="110000"/>
              </a:lnSpc>
            </a:pPr>
            <a:r>
              <a:rPr lang="en-US" sz="1200"/>
              <a:t>      d.  Look for the most interesting aspect.    	 Yes         No</a:t>
            </a:r>
          </a:p>
          <a:p>
            <a:pPr>
              <a:lnSpc>
                <a:spcPct val="110000"/>
              </a:lnSpc>
            </a:pPr>
            <a:r>
              <a:rPr lang="en-US" sz="1200"/>
              <a:t>      e.  Ask silly questions.                     		Yes         No</a:t>
            </a:r>
          </a:p>
          <a:p>
            <a:pPr>
              <a:lnSpc>
                <a:spcPct val="110000"/>
              </a:lnSpc>
            </a:pPr>
            <a:r>
              <a:rPr lang="en-US" sz="1200"/>
              <a:t>      f.   Keep interrupting the other team members.	Yes          No</a:t>
            </a:r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4978400" y="2854325"/>
            <a:ext cx="584200" cy="2222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4349750" y="3076575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4340225" y="3281363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Oval 21"/>
          <p:cNvSpPr>
            <a:spLocks noChangeArrowheads="1"/>
          </p:cNvSpPr>
          <p:nvPr/>
        </p:nvSpPr>
        <p:spPr bwMode="auto">
          <a:xfrm>
            <a:off x="4389438" y="3490913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Oval 22"/>
          <p:cNvSpPr>
            <a:spLocks noChangeArrowheads="1"/>
          </p:cNvSpPr>
          <p:nvPr/>
        </p:nvSpPr>
        <p:spPr bwMode="auto">
          <a:xfrm>
            <a:off x="5000625" y="3694113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Oval 23"/>
          <p:cNvSpPr>
            <a:spLocks noChangeArrowheads="1"/>
          </p:cNvSpPr>
          <p:nvPr/>
        </p:nvSpPr>
        <p:spPr bwMode="auto">
          <a:xfrm>
            <a:off x="5000625" y="3886200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24"/>
          <p:cNvSpPr>
            <a:spLocks noChangeArrowheads="1"/>
          </p:cNvSpPr>
          <p:nvPr/>
        </p:nvSpPr>
        <p:spPr bwMode="auto">
          <a:xfrm>
            <a:off x="725488" y="4191000"/>
            <a:ext cx="6950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3.   When working with others, you should frequently ask:  </a:t>
            </a:r>
            <a:r>
              <a:rPr lang="en-US" sz="1200" b="1" u="sng"/>
              <a:t>           </a:t>
            </a:r>
            <a:r>
              <a:rPr lang="en-US" sz="1200" b="1"/>
              <a:t>  </a:t>
            </a:r>
            <a:r>
              <a:rPr lang="en-US" sz="1200" b="1" u="sng"/>
              <a:t>       </a:t>
            </a:r>
            <a:r>
              <a:rPr lang="en-US" sz="1200" b="1"/>
              <a:t>   </a:t>
            </a:r>
            <a:r>
              <a:rPr lang="en-US" sz="1200" b="1" u="sng"/>
              <a:t>            </a:t>
            </a:r>
            <a:r>
              <a:rPr lang="en-US" sz="1200" b="1"/>
              <a:t>   </a:t>
            </a:r>
            <a:r>
              <a:rPr lang="en-US" sz="1200" b="1" u="sng"/>
              <a:t>                </a:t>
            </a:r>
            <a:r>
              <a:rPr lang="en-US" sz="1200" b="1"/>
              <a:t>  ?</a:t>
            </a:r>
            <a:r>
              <a:rPr lang="en-US" sz="1200" b="1" u="sng"/>
              <a:t> </a:t>
            </a:r>
            <a:endParaRPr lang="en-US" sz="1200" b="1"/>
          </a:p>
        </p:txBody>
      </p:sp>
      <p:sp>
        <p:nvSpPr>
          <p:cNvPr id="73742" name="Rectangle 25"/>
          <p:cNvSpPr>
            <a:spLocks noChangeArrowheads="1"/>
          </p:cNvSpPr>
          <p:nvPr/>
        </p:nvSpPr>
        <p:spPr bwMode="auto">
          <a:xfrm>
            <a:off x="717550" y="4622800"/>
            <a:ext cx="775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200" b="1"/>
              <a:t>4.   Conflict between individuals is usally the result of a lack of understanding of the other person’s viewpoint.             (circle)   True     False</a:t>
            </a:r>
            <a:endParaRPr lang="en-US" sz="1200"/>
          </a:p>
        </p:txBody>
      </p:sp>
      <p:sp>
        <p:nvSpPr>
          <p:cNvPr id="56346" name="Oval 26"/>
          <p:cNvSpPr>
            <a:spLocks noChangeArrowheads="1"/>
          </p:cNvSpPr>
          <p:nvPr/>
        </p:nvSpPr>
        <p:spPr bwMode="auto">
          <a:xfrm>
            <a:off x="3071813" y="4851400"/>
            <a:ext cx="584200" cy="1809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27"/>
          <p:cNvSpPr>
            <a:spLocks noChangeArrowheads="1"/>
          </p:cNvSpPr>
          <p:nvPr/>
        </p:nvSpPr>
        <p:spPr bwMode="auto">
          <a:xfrm>
            <a:off x="711200" y="5140325"/>
            <a:ext cx="62753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/>
              <a:t>2.   What are Tuckman’s four stages of the Team Life Cycle?</a:t>
            </a:r>
            <a:endParaRPr lang="en-US" sz="1200"/>
          </a:p>
          <a:p>
            <a:pPr>
              <a:lnSpc>
                <a:spcPct val="80000"/>
              </a:lnSpc>
            </a:pPr>
            <a:endParaRPr lang="en-US" sz="600"/>
          </a:p>
          <a:p>
            <a:pPr>
              <a:lnSpc>
                <a:spcPct val="110000"/>
              </a:lnSpc>
            </a:pPr>
            <a:r>
              <a:rPr lang="en-US" sz="1200"/>
              <a:t>      a.   ______________</a:t>
            </a:r>
          </a:p>
          <a:p>
            <a:pPr>
              <a:lnSpc>
                <a:spcPct val="110000"/>
              </a:lnSpc>
            </a:pPr>
            <a:r>
              <a:rPr lang="en-US" sz="1200"/>
              <a:t>      b.   ______________</a:t>
            </a:r>
          </a:p>
          <a:p>
            <a:pPr>
              <a:lnSpc>
                <a:spcPct val="110000"/>
              </a:lnSpc>
            </a:pPr>
            <a:r>
              <a:rPr lang="en-US" sz="1200"/>
              <a:t>      c.   ______________</a:t>
            </a:r>
          </a:p>
          <a:p>
            <a:pPr>
              <a:lnSpc>
                <a:spcPct val="110000"/>
              </a:lnSpc>
            </a:pPr>
            <a:r>
              <a:rPr lang="en-US" sz="1200"/>
              <a:t>      d.   ______________   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4995863" y="4127500"/>
            <a:ext cx="223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990000"/>
                </a:solidFill>
              </a:rPr>
              <a:t>How    do     you     know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1389063" y="5337175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990000"/>
                </a:solidFill>
              </a:rPr>
              <a:t>Forming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1379538" y="5540375"/>
            <a:ext cx="96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990000"/>
                </a:solidFill>
              </a:rPr>
              <a:t>Storming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1379538" y="574357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990000"/>
                </a:solidFill>
              </a:rPr>
              <a:t>Norming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1379538" y="5946775"/>
            <a:ext cx="113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990000"/>
                </a:solidFill>
              </a:rPr>
              <a:t>Performing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32" grpId="0" animBg="1"/>
      <p:bldP spid="56338" grpId="0" animBg="1"/>
      <p:bldP spid="56339" grpId="0" animBg="1"/>
      <p:bldP spid="56340" grpId="0" animBg="1"/>
      <p:bldP spid="56341" grpId="0" animBg="1"/>
      <p:bldP spid="56342" grpId="0" animBg="1"/>
      <p:bldP spid="56343" grpId="0" animBg="1"/>
      <p:bldP spid="56346" grpId="0" animBg="1"/>
      <p:bldP spid="56348" grpId="0"/>
      <p:bldP spid="56350" grpId="0"/>
      <p:bldP spid="56351" grpId="0"/>
      <p:bldP spid="56352" grpId="0"/>
      <p:bldP spid="563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98525" y="765175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1"/>
              <a:t>C.  Synergistics - Concensus Decision Making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43025" y="1276350"/>
            <a:ext cx="729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800" b="1">
                <a:solidFill>
                  <a:srgbClr val="006600"/>
                </a:solidFill>
              </a:rPr>
              <a:t>1.   Rationale for Worker Involvement in Problem Solving</a:t>
            </a:r>
          </a:p>
        </p:txBody>
      </p:sp>
      <p:sp>
        <p:nvSpPr>
          <p:cNvPr id="75780" name="Text Box 22"/>
          <p:cNvSpPr txBox="1">
            <a:spLocks noChangeArrowheads="1"/>
          </p:cNvSpPr>
          <p:nvPr/>
        </p:nvSpPr>
        <p:spPr bwMode="auto">
          <a:xfrm>
            <a:off x="731838" y="2087563"/>
            <a:ext cx="805338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The “worker team” is in the most advantageous position for fact finding because:</a:t>
            </a:r>
          </a:p>
          <a:p>
            <a:endParaRPr lang="en-US" sz="14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It is constantly observing raw facts.</a:t>
            </a:r>
          </a:p>
          <a:p>
            <a:pPr>
              <a:buFont typeface="Times" pitchFamily="-111" charset="0"/>
              <a:buChar char="•"/>
            </a:pPr>
            <a:endParaRPr lang="en-US" sz="14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Its sheer numbers help in fact finding.</a:t>
            </a:r>
          </a:p>
          <a:p>
            <a:pPr>
              <a:buFont typeface="Times" pitchFamily="-111" charset="0"/>
              <a:buChar char="•"/>
            </a:pPr>
            <a:endParaRPr lang="en-US" sz="14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Its accumulated years of experience lead</a:t>
            </a:r>
          </a:p>
          <a:p>
            <a:pPr>
              <a:buFont typeface="Times" pitchFamily="-111" charset="0"/>
              <a:buNone/>
            </a:pPr>
            <a:r>
              <a:rPr lang="en-US" sz="1400" b="1"/>
              <a:t>    to tremendous insight.</a:t>
            </a:r>
          </a:p>
          <a:p>
            <a:pPr>
              <a:buFont typeface="Times" pitchFamily="-111" charset="0"/>
              <a:buChar char="•"/>
            </a:pPr>
            <a:endParaRPr lang="en-US" sz="14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Members get their hands dirty - have a </a:t>
            </a:r>
          </a:p>
          <a:p>
            <a:pPr>
              <a:buFont typeface="Times" pitchFamily="-111" charset="0"/>
              <a:buNone/>
            </a:pPr>
            <a:r>
              <a:rPr lang="en-US" sz="1400" b="1"/>
              <a:t>    great desire to solve problems.</a:t>
            </a:r>
          </a:p>
        </p:txBody>
      </p:sp>
      <p:pic>
        <p:nvPicPr>
          <p:cNvPr id="75781" name="Picture 23" descr="Team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138" y="2813050"/>
            <a:ext cx="39036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98525" y="765175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1"/>
              <a:t>C.  Synergistics - Concensus Decision Making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43025" y="1276350"/>
            <a:ext cx="729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800" b="1">
                <a:solidFill>
                  <a:srgbClr val="006600"/>
                </a:solidFill>
              </a:rPr>
              <a:t>2.   Synergism</a:t>
            </a:r>
          </a:p>
        </p:txBody>
      </p:sp>
      <p:sp>
        <p:nvSpPr>
          <p:cNvPr id="75780" name="Text Box 22"/>
          <p:cNvSpPr txBox="1">
            <a:spLocks noChangeArrowheads="1"/>
          </p:cNvSpPr>
          <p:nvPr/>
        </p:nvSpPr>
        <p:spPr bwMode="auto">
          <a:xfrm>
            <a:off x="698500" y="2054225"/>
            <a:ext cx="78803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“Cooperative action of discrete agencies, so that the total effect is greater than</a:t>
            </a:r>
          </a:p>
          <a:p>
            <a:r>
              <a:rPr lang="en-US" sz="1600" b="1"/>
              <a:t> the sum of the effects taken independently”.</a:t>
            </a:r>
          </a:p>
          <a:p>
            <a:endParaRPr lang="en-US" sz="1600" b="1"/>
          </a:p>
          <a:p>
            <a:r>
              <a:rPr lang="en-US" sz="1600" b="1" u="sng"/>
              <a:t>Problems a team may encounter:</a:t>
            </a:r>
          </a:p>
          <a:p>
            <a:endParaRPr lang="en-US" sz="14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Confusion about defining the true goal of the team.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Hidden Agendas.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Interpersonal resentment.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Resentment about giving up individual territory.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Disagreement over procedures.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Strong competitive feelings between members.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Climate where people are afraid to voice their feelings, ideas and opinions.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98525" y="765175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1"/>
              <a:t>C.  Synergistics - Concensus Decision Making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43025" y="1276350"/>
            <a:ext cx="729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800" b="1">
                <a:solidFill>
                  <a:srgbClr val="006600"/>
                </a:solidFill>
              </a:rPr>
              <a:t>2.   Synergism</a:t>
            </a:r>
          </a:p>
        </p:txBody>
      </p:sp>
      <p:sp>
        <p:nvSpPr>
          <p:cNvPr id="75780" name="Text Box 22"/>
          <p:cNvSpPr txBox="1">
            <a:spLocks noChangeArrowheads="1"/>
          </p:cNvSpPr>
          <p:nvPr/>
        </p:nvSpPr>
        <p:spPr bwMode="auto">
          <a:xfrm>
            <a:off x="698500" y="2054225"/>
            <a:ext cx="78803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/>
              <a:t>Building and Maintaining an Effective Team:</a:t>
            </a:r>
          </a:p>
          <a:p>
            <a:endParaRPr lang="en-US" sz="14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Create an environment where people feel safe to speak.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Get members to agree to cooperate..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Obtain a commitment from each member.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Allow the task, rather than people, to dictate procedures.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When differences arise, forge a compromise.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Be alert for opportunities to help the group succeed.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98525" y="765175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1"/>
              <a:t>C.  Synergistics - Concensus Decision Making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43025" y="1276350"/>
            <a:ext cx="729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800" b="1">
                <a:solidFill>
                  <a:srgbClr val="006600"/>
                </a:solidFill>
              </a:rPr>
              <a:t>2.   Synergism</a:t>
            </a:r>
          </a:p>
        </p:txBody>
      </p:sp>
      <p:sp>
        <p:nvSpPr>
          <p:cNvPr id="75780" name="Text Box 22"/>
          <p:cNvSpPr txBox="1">
            <a:spLocks noChangeArrowheads="1"/>
          </p:cNvSpPr>
          <p:nvPr/>
        </p:nvSpPr>
        <p:spPr bwMode="auto">
          <a:xfrm>
            <a:off x="1054100" y="1985963"/>
            <a:ext cx="78803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Constructive Conflict:</a:t>
            </a:r>
          </a:p>
          <a:p>
            <a:endParaRPr lang="en-US" sz="1400" b="1"/>
          </a:p>
          <a:p>
            <a:pPr>
              <a:buFont typeface="Times" pitchFamily="-111" charset="0"/>
              <a:buChar char="•"/>
            </a:pPr>
            <a:r>
              <a:rPr lang="en-US" sz="1400" b="1"/>
              <a:t>   Conflict, properly managed, can have a constructive effect on team function.</a:t>
            </a:r>
          </a:p>
          <a:p>
            <a:pPr>
              <a:buFont typeface="Times" pitchFamily="-111" charset="0"/>
              <a:buChar char="•"/>
            </a:pPr>
            <a:endParaRPr lang="en-US" sz="1000" b="1"/>
          </a:p>
          <a:p>
            <a:r>
              <a:rPr lang="en-US" sz="1400" b="1"/>
              <a:t>    </a:t>
            </a:r>
            <a:r>
              <a:rPr lang="en-US" sz="1600" b="1"/>
              <a:t>Conditions Leading To Constructive Conflict:</a:t>
            </a:r>
            <a:endParaRPr lang="en-US" sz="1400" b="1"/>
          </a:p>
          <a:p>
            <a:endParaRPr lang="en-US" sz="1000" b="1"/>
          </a:p>
          <a:p>
            <a:r>
              <a:rPr lang="en-US" sz="1400" b="1"/>
              <a:t>    -   Group acquires methods of managing conflict effectively.</a:t>
            </a:r>
          </a:p>
          <a:p>
            <a:endParaRPr lang="en-US" sz="1000" b="1"/>
          </a:p>
          <a:p>
            <a:r>
              <a:rPr lang="en-US" sz="1400" b="1"/>
              <a:t>    -   Members are committed to team goals.</a:t>
            </a:r>
          </a:p>
          <a:p>
            <a:endParaRPr lang="en-US" sz="1000" b="1"/>
          </a:p>
          <a:p>
            <a:r>
              <a:rPr lang="en-US" sz="1400" b="1"/>
              <a:t>    -   Members are open to differing opinions.</a:t>
            </a:r>
          </a:p>
          <a:p>
            <a:endParaRPr lang="en-US" sz="1000" b="1"/>
          </a:p>
          <a:p>
            <a:r>
              <a:rPr lang="en-US" sz="1400" b="1"/>
              <a:t>    -   Disagreements are confined to issues, not personalities.</a:t>
            </a:r>
          </a:p>
          <a:p>
            <a:endParaRPr lang="en-US" sz="1400" b="1"/>
          </a:p>
          <a:p>
            <a:r>
              <a:rPr lang="en-US" sz="1600" b="1"/>
              <a:t>     Positive Effects:</a:t>
            </a:r>
          </a:p>
          <a:p>
            <a:endParaRPr lang="en-US" sz="1000" b="1"/>
          </a:p>
          <a:p>
            <a:r>
              <a:rPr lang="en-US" sz="1600" b="1"/>
              <a:t>    </a:t>
            </a:r>
            <a:r>
              <a:rPr lang="en-US" sz="1400" b="1"/>
              <a:t>-   Increased group cohesion</a:t>
            </a:r>
          </a:p>
          <a:p>
            <a:endParaRPr lang="en-US" sz="1000" b="1"/>
          </a:p>
          <a:p>
            <a:r>
              <a:rPr lang="en-US" sz="1400" b="1"/>
              <a:t>    -   Members can trust each other.</a:t>
            </a:r>
          </a:p>
          <a:p>
            <a:endParaRPr lang="en-US" sz="1000" b="1"/>
          </a:p>
          <a:p>
            <a:r>
              <a:rPr lang="en-US" sz="1400" b="1"/>
              <a:t>    -   Pride shared by 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41400" y="2027238"/>
            <a:ext cx="546100" cy="2762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87413" y="2908300"/>
            <a:ext cx="558800" cy="279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92175" y="3548063"/>
            <a:ext cx="546100" cy="279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84238" y="4432300"/>
            <a:ext cx="550862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647825" y="5308600"/>
            <a:ext cx="574675" cy="284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98525" y="765175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1"/>
              <a:t>C.  Synergistics - Concensus Decision Making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43025" y="1276350"/>
            <a:ext cx="729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800" b="1">
                <a:solidFill>
                  <a:srgbClr val="006600"/>
                </a:solidFill>
              </a:rPr>
              <a:t>Team Building Part C Practice Exercises</a:t>
            </a:r>
          </a:p>
        </p:txBody>
      </p:sp>
      <p:sp>
        <p:nvSpPr>
          <p:cNvPr id="83977" name="Text Box 22"/>
          <p:cNvSpPr txBox="1">
            <a:spLocks noChangeArrowheads="1"/>
          </p:cNvSpPr>
          <p:nvPr/>
        </p:nvSpPr>
        <p:spPr bwMode="auto">
          <a:xfrm>
            <a:off x="681038" y="1985963"/>
            <a:ext cx="78803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1.   True or False:</a:t>
            </a:r>
          </a:p>
          <a:p>
            <a:r>
              <a:rPr lang="en-US" sz="1600" b="1"/>
              <a:t>        The worker team is in the most advantageous position for fact finding</a:t>
            </a:r>
          </a:p>
          <a:p>
            <a:r>
              <a:rPr lang="en-US" sz="1600" b="1"/>
              <a:t>         because its sheer numbers help in fact finding.</a:t>
            </a:r>
          </a:p>
          <a:p>
            <a:endParaRPr lang="en-US" sz="1000" b="1"/>
          </a:p>
          <a:p>
            <a:pPr>
              <a:buFontTx/>
              <a:buAutoNum type="arabicPeriod" startAt="2"/>
            </a:pPr>
            <a:r>
              <a:rPr lang="en-US" sz="1600" b="1"/>
              <a:t>True or False:</a:t>
            </a:r>
          </a:p>
          <a:p>
            <a:r>
              <a:rPr lang="en-US" sz="1600" b="1"/>
              <a:t>        Synergism is the ultimate goal of group decision making.</a:t>
            </a:r>
          </a:p>
          <a:p>
            <a:endParaRPr lang="en-US" sz="1000" b="1"/>
          </a:p>
          <a:p>
            <a:pPr>
              <a:buFontTx/>
              <a:buAutoNum type="arabicPeriod" startAt="3"/>
            </a:pPr>
            <a:r>
              <a:rPr lang="en-US" sz="1600" b="1"/>
              <a:t>True or False:</a:t>
            </a:r>
          </a:p>
          <a:p>
            <a:r>
              <a:rPr lang="en-US" sz="1600" b="1"/>
              <a:t>         One of the problems a team may encounter is “disagreement over</a:t>
            </a:r>
          </a:p>
          <a:p>
            <a:r>
              <a:rPr lang="en-US" sz="1600" b="1"/>
              <a:t>          procedures”.</a:t>
            </a:r>
          </a:p>
          <a:p>
            <a:endParaRPr lang="en-US" sz="1000" b="1"/>
          </a:p>
          <a:p>
            <a:pPr>
              <a:buFontTx/>
              <a:buAutoNum type="arabicPeriod" startAt="4"/>
            </a:pPr>
            <a:r>
              <a:rPr lang="en-US" sz="1600" b="1"/>
              <a:t>True or False:</a:t>
            </a:r>
          </a:p>
          <a:p>
            <a:r>
              <a:rPr lang="en-US" sz="1600" b="1"/>
              <a:t>         One way to build and maintain an effective team is to forge a compromise</a:t>
            </a:r>
          </a:p>
          <a:p>
            <a:r>
              <a:rPr lang="en-US" sz="1600" b="1"/>
              <a:t>          when differences of opinion arise.</a:t>
            </a:r>
          </a:p>
          <a:p>
            <a:endParaRPr lang="en-US" sz="1000" b="1"/>
          </a:p>
          <a:p>
            <a:pPr>
              <a:buFontTx/>
              <a:buAutoNum type="arabicPeriod" startAt="5"/>
            </a:pPr>
            <a:r>
              <a:rPr lang="en-US" sz="1600" b="1"/>
              <a:t>True or False:</a:t>
            </a:r>
          </a:p>
          <a:p>
            <a:r>
              <a:rPr lang="en-US" sz="1600" b="1"/>
              <a:t>         An effect of conflict is that members cannot trust each other to be fair</a:t>
            </a:r>
          </a:p>
          <a:p>
            <a:r>
              <a:rPr lang="en-US" sz="1600" b="1"/>
              <a:t>         and open-minded.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914400" y="9144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71600" y="2039938"/>
            <a:ext cx="405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3.    Methods of communication.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44675" y="2325688"/>
            <a:ext cx="3686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SzPct val="80000"/>
              <a:buFont typeface="Times" pitchFamily="-111" charset="0"/>
              <a:buChar char="•"/>
            </a:pPr>
            <a:r>
              <a:rPr lang="en-US" sz="2200"/>
              <a:t> </a:t>
            </a:r>
            <a:r>
              <a:rPr lang="en-US"/>
              <a:t> </a:t>
            </a:r>
            <a:r>
              <a:rPr lang="en-US" sz="1600" b="1"/>
              <a:t>Verbal</a:t>
            </a:r>
          </a:p>
          <a:p>
            <a:pPr>
              <a:spcAft>
                <a:spcPts val="600"/>
              </a:spcAft>
              <a:buFont typeface="Times" pitchFamily="-111" charset="0"/>
              <a:buChar char="•"/>
            </a:pPr>
            <a:r>
              <a:rPr lang="en-US" sz="1600" b="1"/>
              <a:t>   Written</a:t>
            </a:r>
          </a:p>
          <a:p>
            <a:pPr>
              <a:spcAft>
                <a:spcPts val="600"/>
              </a:spcAft>
              <a:buFont typeface="Times" pitchFamily="-111" charset="0"/>
              <a:buChar char="•"/>
            </a:pPr>
            <a:r>
              <a:rPr lang="en-US" sz="1600" b="1"/>
              <a:t>   Body Language</a:t>
            </a:r>
          </a:p>
          <a:p>
            <a:pPr>
              <a:spcAft>
                <a:spcPts val="600"/>
              </a:spcAft>
              <a:buFont typeface="Times" pitchFamily="-111" charset="0"/>
              <a:buChar char="•"/>
            </a:pPr>
            <a:r>
              <a:rPr lang="en-US" sz="1600" b="1"/>
              <a:t>   Example (action or lack of action)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447800" y="4114800"/>
            <a:ext cx="503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4.   Causes of Communication Problems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854200" y="4448175"/>
            <a:ext cx="59166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Times" pitchFamily="-111" charset="0"/>
              <a:buChar char="•"/>
            </a:pPr>
            <a:r>
              <a:rPr lang="en-US" sz="1600"/>
              <a:t> </a:t>
            </a:r>
            <a:r>
              <a:rPr lang="en-US" sz="2000"/>
              <a:t> </a:t>
            </a:r>
            <a:r>
              <a:rPr lang="en-US" sz="1600" b="1"/>
              <a:t>Lack of eye contact</a:t>
            </a:r>
          </a:p>
          <a:p>
            <a:pPr>
              <a:spcAft>
                <a:spcPts val="600"/>
              </a:spcAft>
              <a:buFont typeface="Times" pitchFamily="-111" charset="0"/>
              <a:buChar char="•"/>
            </a:pPr>
            <a:r>
              <a:rPr lang="en-US" sz="1600" b="1"/>
              <a:t>  One-way communication only</a:t>
            </a:r>
          </a:p>
          <a:p>
            <a:pPr>
              <a:spcAft>
                <a:spcPts val="600"/>
              </a:spcAft>
              <a:buFont typeface="Times" pitchFamily="-111" charset="0"/>
              <a:buChar char="•"/>
            </a:pPr>
            <a:r>
              <a:rPr lang="en-US" sz="1600" b="1"/>
              <a:t>  Lack of mutual understanding of goals or desired results</a:t>
            </a:r>
          </a:p>
          <a:p>
            <a:pPr>
              <a:spcAft>
                <a:spcPts val="600"/>
              </a:spcAft>
              <a:buFont typeface="Times" pitchFamily="-111" charset="0"/>
              <a:buChar char="•"/>
            </a:pPr>
            <a:r>
              <a:rPr lang="en-US" sz="1600" b="1"/>
              <a:t>  Different frames of reference</a:t>
            </a:r>
          </a:p>
          <a:p>
            <a:pPr>
              <a:spcAft>
                <a:spcPts val="600"/>
              </a:spcAft>
              <a:buFont typeface="Times" pitchFamily="-111" charset="0"/>
              <a:buChar char="•"/>
            </a:pPr>
            <a:r>
              <a:rPr lang="en-US" sz="1600" b="1"/>
              <a:t>  Feelings</a:t>
            </a:r>
          </a:p>
        </p:txBody>
      </p:sp>
      <p:pic>
        <p:nvPicPr>
          <p:cNvPr id="1032" name="Picture 8" descr="Comm Ski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2057400"/>
            <a:ext cx="252253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  <p:bldP spid="1029" grpId="0"/>
      <p:bldP spid="10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30263" y="917575"/>
            <a:ext cx="690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b="1"/>
              <a:t>D.  Characteristics of a Team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8263" y="2201863"/>
            <a:ext cx="55022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/>
              <a:t>    Teams set clear and important goals.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Team  structure is result driven.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Members are competent and committed.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Members collaborate freely.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Teams have principled leadership.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Leadership responsibility is shared.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Team is collectively stronger than the individual.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Teams work with other groups and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96938" y="731838"/>
            <a:ext cx="690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b="1"/>
              <a:t>D.  Characteristics of a Team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8263" y="2201863"/>
            <a:ext cx="73818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/>
              <a:t>    Members talk about, and agree upon how the team will operate.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Goals established by Arvin Meritor are discussed and the team plans.</a:t>
            </a:r>
          </a:p>
          <a:p>
            <a:r>
              <a:rPr lang="en-US" sz="1600" b="1"/>
              <a:t>       on how to meet them.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Members can express their feelings and ideas.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Boundaries are identified and discussed.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Disagreements are constructively addressed.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Everybody contributes to the work of the team.</a:t>
            </a:r>
          </a:p>
          <a:p>
            <a:pPr>
              <a:buFont typeface="Arial" charset="0"/>
              <a:buChar char="•"/>
            </a:pPr>
            <a:endParaRPr lang="en-US" sz="1600" b="1"/>
          </a:p>
          <a:p>
            <a:pPr>
              <a:buFont typeface="Arial" charset="0"/>
              <a:buChar char="•"/>
            </a:pPr>
            <a:r>
              <a:rPr lang="en-US" sz="1600" b="1"/>
              <a:t>    People are responsible for leading when needed; people follow in</a:t>
            </a:r>
          </a:p>
          <a:p>
            <a:r>
              <a:rPr lang="en-US" sz="1600" b="1"/>
              <a:t>      support of the leader.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93825" y="1276350"/>
            <a:ext cx="729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1800" b="1">
                <a:solidFill>
                  <a:srgbClr val="006600"/>
                </a:solidFill>
              </a:rPr>
              <a:t>1.   Effective Teams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4186238" y="1990725"/>
            <a:ext cx="609600" cy="287338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970463" y="2370138"/>
            <a:ext cx="609600" cy="288925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117600" y="3021013"/>
            <a:ext cx="609600" cy="288925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5713413" y="3421063"/>
            <a:ext cx="609600" cy="287337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7721600" y="3810000"/>
            <a:ext cx="609600" cy="287338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49338" y="4706938"/>
            <a:ext cx="609600" cy="288925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1108075" y="5341938"/>
            <a:ext cx="609600" cy="287337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116138" y="5976938"/>
            <a:ext cx="609600" cy="288925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Team Building Part D Practice Exercises</a:t>
            </a:r>
          </a:p>
        </p:txBody>
      </p:sp>
      <p:sp>
        <p:nvSpPr>
          <p:cNvPr id="90123" name="TextBox 3"/>
          <p:cNvSpPr txBox="1">
            <a:spLocks noChangeArrowheads="1"/>
          </p:cNvSpPr>
          <p:nvPr/>
        </p:nvSpPr>
        <p:spPr bwMode="auto">
          <a:xfrm>
            <a:off x="558800" y="1947863"/>
            <a:ext cx="799306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1600" b="1"/>
              <a:t>Teams do not set goals.  True or False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endParaRPr lang="en-US" sz="1000" b="1"/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1600" b="1"/>
              <a:t>Members are competent and committed.  True or False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endParaRPr lang="en-US" sz="1000" b="1"/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1600" b="1"/>
              <a:t>Teams do not work with other teams in the manufacturing process.  True or False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endParaRPr lang="en-US" sz="1000" b="1"/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1600" b="1"/>
              <a:t>A good team member is one who takes the lead.  True or False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endParaRPr lang="en-US" sz="1000" b="1"/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1600" b="1"/>
              <a:t>Effective teams talk about and agree upon how the team will operate. True or False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endParaRPr lang="en-US" sz="1000" b="1"/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1600" b="1"/>
              <a:t>Effective team members can express their feelings as well as their ideas. True or False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endParaRPr lang="en-US" sz="1000" b="1"/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1600" b="1"/>
              <a:t>Effective team members do not contribute to the work of the team.  True or False</a:t>
            </a:r>
          </a:p>
          <a:p>
            <a:pPr marL="457200" indent="-457200">
              <a:buSzPct val="100000"/>
              <a:buFont typeface="Arial" charset="0"/>
              <a:buAutoNum type="arabicPeriod"/>
            </a:pPr>
            <a:endParaRPr lang="en-US" sz="1000" b="1"/>
          </a:p>
          <a:p>
            <a:pPr marL="457200" indent="-457200">
              <a:buSzPct val="100000"/>
              <a:buFont typeface="Arial" charset="0"/>
              <a:buAutoNum type="arabicPeriod"/>
            </a:pPr>
            <a:r>
              <a:rPr lang="en-US" sz="1600" b="1"/>
              <a:t>People are responsible for leading when needed; people follow in support of the leader. True or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489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5.    Defensive vs. Supportive Climates.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04975" y="2819400"/>
            <a:ext cx="644366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/>
              <a:t>  </a:t>
            </a:r>
            <a:r>
              <a:rPr lang="en-US" sz="1600" b="1"/>
              <a:t>Evaluation (judging) - implied (expression, speech, tone,etc.)</a:t>
            </a:r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Control - evokes resistance (perception of implied inadequacy)</a:t>
            </a:r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Superiority - indicates unwillingness to cooperate</a:t>
            </a:r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Manipulation - causes feelings of resentment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714500" y="2532063"/>
            <a:ext cx="304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Defensive Climate Factors</a:t>
            </a:r>
            <a:endParaRPr lang="en-US" sz="1800" b="1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08150" y="4367213"/>
            <a:ext cx="65913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/>
              <a:t>  </a:t>
            </a:r>
            <a:r>
              <a:rPr lang="en-US" sz="1600" b="1"/>
              <a:t>Description - view speech as genuine request for information.</a:t>
            </a:r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Problem orientation - show sincere desire to collaborate</a:t>
            </a:r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Empathy - sender identifies with receiver’s problems</a:t>
            </a:r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Equality - defensiveness reduced</a:t>
            </a:r>
          </a:p>
          <a:p>
            <a:pPr>
              <a:lnSpc>
                <a:spcPct val="110000"/>
              </a:lnSpc>
              <a:buFont typeface="Times" pitchFamily="-111" charset="0"/>
              <a:buChar char="•"/>
            </a:pPr>
            <a:r>
              <a:rPr lang="en-US" sz="1600" b="1"/>
              <a:t>  Provisionalism - sender communicates willingness to be flexible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717675" y="4079875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6600"/>
                </a:solidFill>
              </a:rPr>
              <a:t>Supportive Climate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0" grpId="0"/>
      <p:bldP spid="13321" grpId="0"/>
      <p:bldP spid="13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219200" y="2105025"/>
            <a:ext cx="444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6.    The Way to Effective Messages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54188" y="2530475"/>
            <a:ext cx="55626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Times" pitchFamily="-111" charset="0"/>
              <a:buChar char="•"/>
            </a:pPr>
            <a:r>
              <a:rPr lang="en-US" sz="1600"/>
              <a:t>  </a:t>
            </a:r>
            <a:r>
              <a:rPr lang="en-US" sz="1600" b="1"/>
              <a:t>Think through what you want to say before you say it.</a:t>
            </a:r>
          </a:p>
          <a:p>
            <a:pPr>
              <a:lnSpc>
                <a:spcPct val="130000"/>
              </a:lnSpc>
              <a:buFont typeface="Times" pitchFamily="-111" charset="0"/>
              <a:buChar char="•"/>
            </a:pPr>
            <a:r>
              <a:rPr lang="en-US" sz="1600" b="1"/>
              <a:t>  Simplify your message.</a:t>
            </a:r>
          </a:p>
          <a:p>
            <a:pPr>
              <a:lnSpc>
                <a:spcPct val="130000"/>
              </a:lnSpc>
              <a:buFont typeface="Times" pitchFamily="-111" charset="0"/>
              <a:buChar char="•"/>
            </a:pPr>
            <a:r>
              <a:rPr lang="en-US" sz="1600" b="1"/>
              <a:t>  Be  specific; don’t beat around the bush.</a:t>
            </a:r>
          </a:p>
          <a:p>
            <a:pPr>
              <a:lnSpc>
                <a:spcPct val="130000"/>
              </a:lnSpc>
              <a:buFont typeface="Times" pitchFamily="-111" charset="0"/>
              <a:buChar char="•"/>
            </a:pPr>
            <a:r>
              <a:rPr lang="en-US" sz="1600" b="1"/>
              <a:t>  Try to be as brief as possible.</a:t>
            </a:r>
          </a:p>
          <a:p>
            <a:pPr>
              <a:lnSpc>
                <a:spcPct val="130000"/>
              </a:lnSpc>
              <a:buFont typeface="Times" pitchFamily="-111" charset="0"/>
              <a:buChar char="•"/>
            </a:pPr>
            <a:r>
              <a:rPr lang="en-US" sz="1600" b="1"/>
              <a:t>  Don’t assume.</a:t>
            </a:r>
          </a:p>
          <a:p>
            <a:pPr>
              <a:lnSpc>
                <a:spcPct val="130000"/>
              </a:lnSpc>
              <a:buFont typeface="Times" pitchFamily="-111" charset="0"/>
              <a:buChar char="•"/>
            </a:pPr>
            <a:r>
              <a:rPr lang="en-US" sz="1600" b="1"/>
              <a:t>  Review important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19200" y="210502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 u="sng"/>
              <a:t>Ineffective</a:t>
            </a:r>
            <a:endParaRPr lang="en-US" sz="2000" b="1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06500" y="2481263"/>
            <a:ext cx="1450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“ You’re rude”.</a:t>
            </a:r>
          </a:p>
        </p:txBody>
      </p:sp>
      <p:pic>
        <p:nvPicPr>
          <p:cNvPr id="36869" name="Picture 5" descr="Mad B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4721225"/>
            <a:ext cx="203676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848350" y="2108200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 u="sng"/>
              <a:t>Effective</a:t>
            </a:r>
            <a:endParaRPr lang="en-US" sz="2000" b="1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52963" y="2495550"/>
            <a:ext cx="34909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“ You’re finishing my sentences for me.”.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189038" y="3059113"/>
            <a:ext cx="27955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“ Juanita, don’t you think Ed’s</a:t>
            </a:r>
          </a:p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  chicken sort of reminds you of</a:t>
            </a:r>
          </a:p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  something from The Far Side.”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665663" y="3081338"/>
            <a:ext cx="3559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“ Ed, I’ve got some second thoughts about</a:t>
            </a:r>
          </a:p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  your barbecued chicken.”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835025" y="2905125"/>
            <a:ext cx="7648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849313" y="3752850"/>
            <a:ext cx="7648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171575" y="3817938"/>
            <a:ext cx="2908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“ How many times have you been</a:t>
            </a:r>
          </a:p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  late this month?”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638675" y="3810000"/>
            <a:ext cx="3562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“ Is there something preventing you  from</a:t>
            </a:r>
          </a:p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   being on time?”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882650" y="4313238"/>
            <a:ext cx="7648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174750" y="4386263"/>
            <a:ext cx="29162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“ That will get you into trouble.” 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662488" y="4408488"/>
            <a:ext cx="3659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“ If you continue to come to work late,</a:t>
            </a:r>
          </a:p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   you’ll leave me no choice but to put you</a:t>
            </a:r>
          </a:p>
          <a:p>
            <a:pPr>
              <a:lnSpc>
                <a:spcPct val="80000"/>
              </a:lnSpc>
              <a:buFont typeface="Times" pitchFamily="-111" charset="0"/>
              <a:buNone/>
            </a:pPr>
            <a:r>
              <a:rPr lang="en-US" sz="1600" b="1">
                <a:latin typeface="Adobe Garamond Pro Bold Italic" pitchFamily="1" charset="0"/>
              </a:rPr>
              <a:t>   on probation”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6" grpId="0"/>
      <p:bldP spid="17417" grpId="0"/>
      <p:bldP spid="17418" grpId="0"/>
      <p:bldP spid="17419" grpId="0" animBg="1"/>
      <p:bldP spid="17420" grpId="0" animBg="1"/>
      <p:bldP spid="17421" grpId="0"/>
      <p:bldP spid="17422" grpId="0"/>
      <p:bldP spid="17423" grpId="0" animBg="1"/>
      <p:bldP spid="17424" grpId="0"/>
      <p:bldP spid="174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258888" y="1298575"/>
            <a:ext cx="446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7.    Effective Feedback Techniques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385888" y="2073275"/>
            <a:ext cx="63881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Times" pitchFamily="-111" charset="0"/>
              <a:buChar char="•"/>
            </a:pPr>
            <a:r>
              <a:rPr lang="en-US" sz="1600"/>
              <a:t>  </a:t>
            </a:r>
            <a:r>
              <a:rPr lang="en-US" sz="1600" b="1"/>
              <a:t>Feedback is simply letting the speaker know you are listening.</a:t>
            </a:r>
          </a:p>
          <a:p>
            <a:pPr>
              <a:lnSpc>
                <a:spcPct val="130000"/>
              </a:lnSpc>
              <a:buFont typeface="Times" pitchFamily="-111" charset="0"/>
              <a:buChar char="•"/>
            </a:pPr>
            <a:r>
              <a:rPr lang="en-US" sz="1600" b="1"/>
              <a:t>  Respond with statements or questions like:</a:t>
            </a:r>
          </a:p>
          <a:p>
            <a:pPr>
              <a:buFont typeface="Times" pitchFamily="-111" charset="0"/>
              <a:buNone/>
            </a:pPr>
            <a:r>
              <a:rPr lang="en-US" sz="1600" b="1"/>
              <a:t>   </a:t>
            </a:r>
            <a:r>
              <a:rPr lang="en-US" sz="1400" b="1" i="1">
                <a:latin typeface="Times New Roman" pitchFamily="-111" charset="0"/>
              </a:rPr>
              <a:t>- - “You believe that. . . “</a:t>
            </a:r>
          </a:p>
          <a:p>
            <a:pPr>
              <a:buFont typeface="Times" pitchFamily="-111" charset="0"/>
              <a:buNone/>
            </a:pPr>
            <a:r>
              <a:rPr lang="en-US" sz="1400" b="1" i="1">
                <a:latin typeface="Times New Roman" pitchFamily="-111" charset="0"/>
              </a:rPr>
              <a:t>    - - “Are you saying that . . .”                    (triggering phrases, not  judgemental)</a:t>
            </a:r>
          </a:p>
          <a:p>
            <a:pPr>
              <a:buFont typeface="Times" pitchFamily="-111" charset="0"/>
              <a:buNone/>
            </a:pPr>
            <a:r>
              <a:rPr lang="en-US" sz="1400" b="1" i="1">
                <a:latin typeface="Times New Roman" pitchFamily="-111" charset="0"/>
              </a:rPr>
              <a:t>    - - “You’re concerned about . . .”</a:t>
            </a:r>
            <a:endParaRPr lang="en-US" sz="1600" b="1"/>
          </a:p>
        </p:txBody>
      </p:sp>
      <p:sp>
        <p:nvSpPr>
          <p:cNvPr id="19476" name="AutoShape 20"/>
          <p:cNvSpPr>
            <a:spLocks/>
          </p:cNvSpPr>
          <p:nvPr/>
        </p:nvSpPr>
        <p:spPr bwMode="auto">
          <a:xfrm>
            <a:off x="4232275" y="2844800"/>
            <a:ext cx="298450" cy="565150"/>
          </a:xfrm>
          <a:prstGeom prst="rightBrace">
            <a:avLst>
              <a:gd name="adj1" fmla="val 1578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533525" y="3805238"/>
            <a:ext cx="30781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" pitchFamily="-111" charset="0"/>
              <a:buNone/>
            </a:pPr>
            <a:r>
              <a:rPr lang="en-US" sz="1400" b="1" i="1">
                <a:latin typeface="Times New Roman" pitchFamily="-111" charset="0"/>
              </a:rPr>
              <a:t>- - “Tell me more. . . “</a:t>
            </a:r>
          </a:p>
          <a:p>
            <a:pPr>
              <a:buFontTx/>
              <a:buChar char="-"/>
            </a:pPr>
            <a:r>
              <a:rPr lang="en-US" sz="1400" b="1" i="1">
                <a:latin typeface="Times New Roman" pitchFamily="-111" charset="0"/>
              </a:rPr>
              <a:t> - “Can you give me an example? . . .” </a:t>
            </a:r>
          </a:p>
          <a:p>
            <a:r>
              <a:rPr lang="en-US" sz="1400" b="1" i="1">
                <a:latin typeface="Times New Roman" pitchFamily="-111" charset="0"/>
              </a:rPr>
              <a:t>- - “Tell me in your own words . . .”</a:t>
            </a:r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370013" y="4548188"/>
            <a:ext cx="410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" pitchFamily="-111" charset="0"/>
              <a:buChar char="•"/>
            </a:pPr>
            <a:r>
              <a:rPr lang="en-US" sz="1600" b="1"/>
              <a:t>  Ask questions</a:t>
            </a:r>
          </a:p>
          <a:p>
            <a:pPr>
              <a:buFont typeface="Times" pitchFamily="-111" charset="0"/>
              <a:buNone/>
            </a:pPr>
            <a:r>
              <a:rPr lang="en-US" sz="1600" b="1"/>
              <a:t>   </a:t>
            </a:r>
            <a:r>
              <a:rPr lang="en-US" sz="1400" b="1" i="1">
                <a:latin typeface="Times New Roman" pitchFamily="-111" charset="0"/>
              </a:rPr>
              <a:t>- - How?   What?   Where?   Who?   When?   Why?</a:t>
            </a:r>
            <a:endParaRPr lang="en-US" sz="1600" b="1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1530350" y="5276850"/>
            <a:ext cx="6532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 Italic" pitchFamily="-111" charset="0"/>
              </a:rPr>
              <a:t>   Feedback is probably the most under-used yet most helpful skill</a:t>
            </a:r>
          </a:p>
          <a:p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 Bold Italic" pitchFamily="-111" charset="0"/>
              </a:rPr>
              <a:t>     in communication.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1349375" y="3492500"/>
            <a:ext cx="45132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Times" pitchFamily="-111" charset="0"/>
              <a:buChar char="•"/>
            </a:pPr>
            <a:r>
              <a:rPr lang="en-US" sz="1600" b="1"/>
              <a:t>  Use “door openers” to encourage speaker.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  <p:bldP spid="19474" grpId="0"/>
      <p:bldP spid="19476" grpId="0" animBg="1"/>
      <p:bldP spid="19477" grpId="0"/>
      <p:bldP spid="19478" grpId="0"/>
      <p:bldP spid="19479" grpId="0"/>
      <p:bldP spid="194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38250" y="1338263"/>
            <a:ext cx="371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8.    Avoiding Verbal Turnoffs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85888" y="2149475"/>
            <a:ext cx="6580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Times" pitchFamily="-111" charset="0"/>
              <a:buChar char="•"/>
            </a:pPr>
            <a:r>
              <a:rPr lang="en-US" sz="1600"/>
              <a:t>  </a:t>
            </a:r>
            <a:r>
              <a:rPr lang="en-US" sz="1600" b="1"/>
              <a:t>Certain responses come across as rejection of another person’s</a:t>
            </a:r>
          </a:p>
          <a:p>
            <a:pPr>
              <a:lnSpc>
                <a:spcPct val="90000"/>
              </a:lnSpc>
              <a:buFont typeface="Times" pitchFamily="-111" charset="0"/>
              <a:buNone/>
            </a:pPr>
            <a:r>
              <a:rPr lang="en-US" sz="1600" b="1"/>
              <a:t>    thoughts or feelings. Speaker may become defensive.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620838" y="2803525"/>
            <a:ext cx="56451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8866" dir="1634124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buFont typeface="Times" pitchFamily="-111" charset="0"/>
              <a:buNone/>
            </a:pPr>
            <a:r>
              <a:rPr lang="en-US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</a:rPr>
              <a:t>Preaching:</a:t>
            </a:r>
            <a:r>
              <a:rPr lang="en-US" sz="1600" b="1" i="1">
                <a:latin typeface="Times New Roman" pitchFamily="-111" charset="0"/>
              </a:rPr>
              <a:t> . . . . . . . . </a:t>
            </a:r>
            <a:r>
              <a:rPr lang="en-US" sz="1400" b="1" i="1">
                <a:latin typeface="Times New Roman" pitchFamily="-111" charset="0"/>
              </a:rPr>
              <a:t>“You should take my advice. . .” </a:t>
            </a:r>
          </a:p>
          <a:p>
            <a:pPr>
              <a:buFont typeface="Times" pitchFamily="-111" charset="0"/>
              <a:buNone/>
            </a:pPr>
            <a:endParaRPr lang="en-US" sz="1400" b="1" i="1">
              <a:latin typeface="Times New Roman" pitchFamily="-111" charset="0"/>
            </a:endParaRPr>
          </a:p>
          <a:p>
            <a:pPr>
              <a:buFont typeface="Times" pitchFamily="-111" charset="0"/>
              <a:buNone/>
            </a:pPr>
            <a:r>
              <a:rPr lang="en-US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</a:rPr>
              <a:t>Judging</a:t>
            </a:r>
            <a:r>
              <a:rPr lang="en-US" sz="1600" b="1" i="1">
                <a:solidFill>
                  <a:srgbClr val="FF0000"/>
                </a:solidFill>
                <a:latin typeface="Times New Roman" pitchFamily="-111" charset="0"/>
              </a:rPr>
              <a:t>:</a:t>
            </a:r>
            <a:r>
              <a:rPr lang="en-US" sz="1600" b="1" i="1">
                <a:latin typeface="Times New Roman" pitchFamily="-111" charset="0"/>
              </a:rPr>
              <a:t> . . . . . . . . . </a:t>
            </a:r>
            <a:r>
              <a:rPr lang="en-US" sz="1400" b="1" i="1">
                <a:latin typeface="Times New Roman" pitchFamily="-111" charset="0"/>
              </a:rPr>
              <a:t>	“But you’re wrong!”</a:t>
            </a:r>
          </a:p>
          <a:p>
            <a:pPr>
              <a:buFont typeface="Times" pitchFamily="-111" charset="0"/>
              <a:buNone/>
            </a:pPr>
            <a:endParaRPr lang="en-US" sz="1400" b="1" i="1">
              <a:latin typeface="Times New Roman" pitchFamily="-111" charset="0"/>
            </a:endParaRPr>
          </a:p>
          <a:p>
            <a:pPr>
              <a:buFont typeface="Times" pitchFamily="-111" charset="0"/>
              <a:buNone/>
            </a:pPr>
            <a:r>
              <a:rPr lang="en-US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</a:rPr>
              <a:t>Outdoing</a:t>
            </a:r>
            <a:r>
              <a:rPr lang="en-US" sz="1600" b="1" i="1">
                <a:solidFill>
                  <a:srgbClr val="FF0000"/>
                </a:solidFill>
                <a:latin typeface="Times New Roman" pitchFamily="-111" charset="0"/>
              </a:rPr>
              <a:t>:</a:t>
            </a:r>
            <a:r>
              <a:rPr lang="en-US" sz="1400" b="1" i="1">
                <a:latin typeface="Times New Roman" pitchFamily="-111" charset="0"/>
              </a:rPr>
              <a:t>	. . . . . . . . . 	“You think you had it bad? Blah, blah, blah. . .”</a:t>
            </a:r>
          </a:p>
          <a:p>
            <a:pPr>
              <a:buFont typeface="Times" pitchFamily="-111" charset="0"/>
              <a:buNone/>
            </a:pPr>
            <a:endParaRPr lang="en-US" sz="1400" b="1" i="1">
              <a:latin typeface="Times New Roman" pitchFamily="-111" charset="0"/>
            </a:endParaRPr>
          </a:p>
          <a:p>
            <a:pPr>
              <a:buFont typeface="Times" pitchFamily="-111" charset="0"/>
              <a:buNone/>
            </a:pPr>
            <a:r>
              <a:rPr lang="en-US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</a:rPr>
              <a:t>Withdrawing</a:t>
            </a:r>
            <a:r>
              <a:rPr lang="en-US" sz="1600" b="1" i="1">
                <a:solidFill>
                  <a:srgbClr val="FF0000"/>
                </a:solidFill>
                <a:latin typeface="Times New Roman" pitchFamily="-111" charset="0"/>
              </a:rPr>
              <a:t>: </a:t>
            </a:r>
            <a:r>
              <a:rPr lang="en-US" sz="1600" b="1" i="1">
                <a:latin typeface="Times New Roman" pitchFamily="-111" charset="0"/>
              </a:rPr>
              <a:t>. . . . . . </a:t>
            </a:r>
            <a:r>
              <a:rPr lang="en-US" sz="1400" b="1" i="1">
                <a:latin typeface="Times New Roman" pitchFamily="-111" charset="0"/>
              </a:rPr>
              <a:t>“Forget it!”</a:t>
            </a:r>
          </a:p>
          <a:p>
            <a:pPr>
              <a:buFont typeface="Times" pitchFamily="-111" charset="0"/>
              <a:buNone/>
            </a:pPr>
            <a:endParaRPr lang="en-US" sz="1400" b="1" i="1">
              <a:latin typeface="Times New Roman" pitchFamily="-111" charset="0"/>
            </a:endParaRPr>
          </a:p>
          <a:p>
            <a:pPr>
              <a:buFont typeface="Times" pitchFamily="-111" charset="0"/>
              <a:buNone/>
            </a:pPr>
            <a:r>
              <a:rPr lang="en-US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</a:rPr>
              <a:t>Patronizing:</a:t>
            </a:r>
            <a:r>
              <a:rPr lang="en-US" sz="1400" b="1" i="1">
                <a:latin typeface="Times New Roman" pitchFamily="-111" charset="0"/>
              </a:rPr>
              <a:t> . . . . . . . .	“You don’t really feel that way.”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23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7928" dir="2052041" algn="ctr" rotWithShape="0">
              <a:schemeClr val="accent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/>
              <a:t>A.  Principles of Effective Communication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38250" y="1338263"/>
            <a:ext cx="371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2000" b="1"/>
              <a:t>8.    Avoiding Verbal Turnoffs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85888" y="2149475"/>
            <a:ext cx="60039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Times" pitchFamily="-111" charset="0"/>
              <a:buChar char="•"/>
            </a:pPr>
            <a:r>
              <a:rPr lang="en-US" sz="1600"/>
              <a:t>  </a:t>
            </a:r>
            <a:r>
              <a:rPr lang="en-US" sz="1600" b="1"/>
              <a:t>Killer Phrases throw up road blocks to potential solutions.</a:t>
            </a:r>
          </a:p>
          <a:p>
            <a:pPr>
              <a:lnSpc>
                <a:spcPct val="120000"/>
              </a:lnSpc>
              <a:buFont typeface="Times" pitchFamily="-111" charset="0"/>
              <a:buChar char="•"/>
            </a:pPr>
            <a:r>
              <a:rPr lang="en-US" sz="1600" b="1"/>
              <a:t>  When someone uses a killer phrase, the speaker can only: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600" b="1"/>
              <a:t>   - - Fight back - and how often is that productive?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600" b="1"/>
              <a:t>   - - Ignore it - but the damage  is done.</a:t>
            </a:r>
          </a:p>
          <a:p>
            <a:pPr>
              <a:lnSpc>
                <a:spcPct val="120000"/>
              </a:lnSpc>
              <a:buFont typeface="Times" pitchFamily="-111" charset="0"/>
              <a:buNone/>
            </a:pPr>
            <a:r>
              <a:rPr lang="en-US" sz="1600" b="1"/>
              <a:t>   - - Sit down and shut up - and the idea dies.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43088" y="3729038"/>
            <a:ext cx="456882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19050"/>
          </a:bodyPr>
          <a:lstStyle/>
          <a:p>
            <a:pPr>
              <a:defRPr/>
            </a:pPr>
            <a:r>
              <a:rPr lang="en-US" dirty="0">
                <a:latin typeface="Arial" pitchFamily="-124" charset="0"/>
                <a:ea typeface="ＭＳ Ｐゴシック" pitchFamily="-124" charset="-128"/>
              </a:rPr>
              <a:t>Killer Phrases:</a:t>
            </a:r>
            <a:endParaRPr lang="en-US" sz="1800" b="1" i="1" dirty="0">
              <a:solidFill>
                <a:srgbClr val="FF0000"/>
              </a:solidFill>
              <a:latin typeface="Times New Roman" pitchFamily="-124" charset="0"/>
              <a:ea typeface="ＭＳ Ｐゴシック" pitchFamily="-124" charset="-128"/>
            </a:endParaRPr>
          </a:p>
          <a:p>
            <a:pPr>
              <a:lnSpc>
                <a:spcPct val="110000"/>
              </a:lnSpc>
              <a:buFont typeface="Times" pitchFamily="-124" charset="0"/>
              <a:buChar char="•"/>
              <a:defRPr/>
            </a:pPr>
            <a:r>
              <a:rPr lang="en-US" sz="1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Times New Roman" pitchFamily="-124" charset="0"/>
                <a:ea typeface="ＭＳ Ｐゴシック" pitchFamily="-124" charset="-128"/>
              </a:rPr>
              <a:t>  “Don’t be ridiculous!” </a:t>
            </a:r>
          </a:p>
          <a:p>
            <a:pPr>
              <a:lnSpc>
                <a:spcPct val="110000"/>
              </a:lnSpc>
              <a:buFont typeface="Times" pitchFamily="-124" charset="0"/>
              <a:buChar char="•"/>
              <a:defRPr/>
            </a:pPr>
            <a:r>
              <a:rPr lang="en-US" sz="1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Times New Roman" pitchFamily="-124" charset="0"/>
                <a:ea typeface="ＭＳ Ｐゴシック" pitchFamily="-124" charset="-128"/>
              </a:rPr>
              <a:t>  “Are you through?” </a:t>
            </a:r>
          </a:p>
          <a:p>
            <a:pPr>
              <a:buFont typeface="Times" pitchFamily="-124" charset="0"/>
              <a:buChar char="•"/>
              <a:defRPr/>
            </a:pPr>
            <a:r>
              <a:rPr lang="en-US" sz="1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Times New Roman" pitchFamily="-124" charset="0"/>
                <a:ea typeface="ＭＳ Ｐゴシック" pitchFamily="-124" charset="-128"/>
              </a:rPr>
              <a:t>  “We tried that before.”</a:t>
            </a:r>
          </a:p>
          <a:p>
            <a:pPr>
              <a:buFont typeface="Times" pitchFamily="-124" charset="0"/>
              <a:buChar char="•"/>
              <a:defRPr/>
            </a:pPr>
            <a:r>
              <a:rPr lang="en-US" sz="1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Times New Roman" pitchFamily="-124" charset="0"/>
                <a:ea typeface="ＭＳ Ｐゴシック" pitchFamily="-124" charset="-128"/>
              </a:rPr>
              <a:t>  “It won’t work.” </a:t>
            </a:r>
          </a:p>
          <a:p>
            <a:pPr>
              <a:buFont typeface="Times" pitchFamily="-124" charset="0"/>
              <a:buChar char="•"/>
              <a:defRPr/>
            </a:pPr>
            <a:r>
              <a:rPr lang="en-US" sz="1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Times New Roman" pitchFamily="-124" charset="0"/>
                <a:ea typeface="ＭＳ Ｐゴシック" pitchFamily="-124" charset="-128"/>
              </a:rPr>
              <a:t>  “We don’t want to be locked into that idea.” </a:t>
            </a:r>
          </a:p>
          <a:p>
            <a:pPr>
              <a:buFont typeface="Times" pitchFamily="-124" charset="0"/>
              <a:buChar char="•"/>
              <a:defRPr/>
            </a:pPr>
            <a:r>
              <a:rPr lang="en-US" sz="1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Times New Roman" pitchFamily="-124" charset="0"/>
                <a:ea typeface="ＭＳ Ｐゴシック" pitchFamily="-124" charset="-128"/>
              </a:rPr>
              <a:t>  “There you go again.”</a:t>
            </a:r>
            <a:r>
              <a:rPr lang="en-US" sz="18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itchFamily="-124" charset="0"/>
                <a:ea typeface="ＭＳ Ｐゴシック" pitchFamily="-124" charset="-128"/>
              </a:rPr>
              <a:t> </a:t>
            </a:r>
          </a:p>
          <a:p>
            <a:pPr>
              <a:buFont typeface="Times" pitchFamily="-124" charset="0"/>
              <a:buChar char="•"/>
              <a:defRPr/>
            </a:pPr>
            <a:endParaRPr lang="en-US" sz="1800" dirty="0">
              <a:latin typeface="Arial" pitchFamily="-124" charset="0"/>
              <a:ea typeface="ＭＳ Ｐゴシック" pitchFamily="-12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</p:bldLst>
  </p:timing>
</p:sld>
</file>

<file path=ppt/theme/theme1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7" charset="0"/>
            <a:ea typeface="ＭＳ Ｐゴシック" pitchFamily="97" charset="-128"/>
            <a:cs typeface="ＭＳ Ｐゴシック" pitchFamily="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7" charset="0"/>
            <a:ea typeface="ＭＳ Ｐゴシック" pitchFamily="97" charset="-128"/>
            <a:cs typeface="ＭＳ Ｐゴシック" pitchFamily="97" charset="-128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Fun Clip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7" charset="0"/>
            <a:ea typeface="ＭＳ Ｐゴシック" pitchFamily="97" charset="-128"/>
            <a:cs typeface="ＭＳ Ｐゴシック" pitchFamily="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7" charset="0"/>
            <a:ea typeface="ＭＳ Ｐゴシック" pitchFamily="97" charset="-128"/>
            <a:cs typeface="ＭＳ Ｐゴシック" pitchFamily="97" charset="-128"/>
          </a:defRPr>
        </a:defPPr>
      </a:lstStyle>
    </a:lnDef>
  </a:objectDefaults>
  <a:extraClrSchemeLst>
    <a:extraClrScheme>
      <a:clrScheme name="Fun Clip 1">
        <a:dk1>
          <a:srgbClr val="330000"/>
        </a:dk1>
        <a:lt1>
          <a:srgbClr val="FFFFFF"/>
        </a:lt1>
        <a:dk2>
          <a:srgbClr val="320000"/>
        </a:dk2>
        <a:lt2>
          <a:srgbClr val="808080"/>
        </a:lt2>
        <a:accent1>
          <a:srgbClr val="FFCC00"/>
        </a:accent1>
        <a:accent2>
          <a:srgbClr val="FFDC4C"/>
        </a:accent2>
        <a:accent3>
          <a:srgbClr val="FFFFFF"/>
        </a:accent3>
        <a:accent4>
          <a:srgbClr val="2A0000"/>
        </a:accent4>
        <a:accent5>
          <a:srgbClr val="FFE2AA"/>
        </a:accent5>
        <a:accent6>
          <a:srgbClr val="E7C744"/>
        </a:accent6>
        <a:hlink>
          <a:srgbClr val="009999"/>
        </a:hlink>
        <a:folHlink>
          <a:srgbClr val="CC6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MacintoshHD:Applications:Microsoft Office 2004:Templates:Presentations:Designs:Fun Clip</Template>
  <TotalTime>1177</TotalTime>
  <Words>3195</Words>
  <Application>Microsoft PowerPoint</Application>
  <PresentationFormat>On-screen Show (4:3)</PresentationFormat>
  <Paragraphs>534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ＭＳ Ｐゴシック</vt:lpstr>
      <vt:lpstr>Helvetica</vt:lpstr>
      <vt:lpstr>Adobe Caslon Pro Bold Italic</vt:lpstr>
      <vt:lpstr>Times</vt:lpstr>
      <vt:lpstr>Adobe Garamond Pro Bold Italic</vt:lpstr>
      <vt:lpstr>Times New Roman</vt:lpstr>
      <vt:lpstr>Schmooze</vt:lpstr>
      <vt:lpstr>Fun 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Team Building Part D Practice Exercises</vt:lpstr>
    </vt:vector>
  </TitlesOfParts>
  <Company>AIDT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AIDT User</dc:creator>
  <cp:lastModifiedBy>HP</cp:lastModifiedBy>
  <cp:revision>18</cp:revision>
  <dcterms:created xsi:type="dcterms:W3CDTF">2008-07-01T19:21:45Z</dcterms:created>
  <dcterms:modified xsi:type="dcterms:W3CDTF">2026-01-28T12:45:40Z</dcterms:modified>
</cp:coreProperties>
</file>